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25"/>
  </p:notesMasterIdLst>
  <p:handoutMasterIdLst>
    <p:handoutMasterId r:id="rId26"/>
  </p:handoutMasterIdLst>
  <p:sldIdLst>
    <p:sldId id="257" r:id="rId4"/>
    <p:sldId id="337" r:id="rId5"/>
    <p:sldId id="302" r:id="rId6"/>
    <p:sldId id="342" r:id="rId7"/>
    <p:sldId id="341" r:id="rId8"/>
    <p:sldId id="343" r:id="rId9"/>
    <p:sldId id="345" r:id="rId10"/>
    <p:sldId id="346" r:id="rId11"/>
    <p:sldId id="347" r:id="rId12"/>
    <p:sldId id="349" r:id="rId13"/>
    <p:sldId id="350" r:id="rId14"/>
    <p:sldId id="355" r:id="rId15"/>
    <p:sldId id="351" r:id="rId16"/>
    <p:sldId id="356" r:id="rId17"/>
    <p:sldId id="352" r:id="rId18"/>
    <p:sldId id="357" r:id="rId19"/>
    <p:sldId id="353" r:id="rId20"/>
    <p:sldId id="354" r:id="rId21"/>
    <p:sldId id="360" r:id="rId22"/>
    <p:sldId id="359" r:id="rId23"/>
    <p:sldId id="272"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B0CB"/>
    <a:srgbClr val="5B9BD5"/>
    <a:srgbClr val="F38EB0"/>
    <a:srgbClr val="03BFEB"/>
    <a:srgbClr val="C2F3FE"/>
    <a:srgbClr val="80E6FD"/>
    <a:srgbClr val="F9CBDA"/>
    <a:srgbClr val="03ABD3"/>
    <a:srgbClr val="CF3232"/>
    <a:srgbClr val="549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62" autoAdjust="0"/>
    <p:restoredTop sz="94660"/>
  </p:normalViewPr>
  <p:slideViewPr>
    <p:cSldViewPr snapToGrid="0">
      <p:cViewPr>
        <p:scale>
          <a:sx n="100" d="100"/>
          <a:sy n="100" d="100"/>
        </p:scale>
        <p:origin x="1032" y="4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B6B0086-816A-4A4B-9BB7-7426DF5B3FC3}"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4039D78-F4AE-414A-A15B-BEA5663DBA5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6B0086-816A-4A4B-9BB7-7426DF5B3FC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039D78-F4AE-414A-A15B-BEA5663DBA5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A040201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A040201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A040201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6B0086-816A-4A4B-9BB7-7426DF5B3FC3}"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039D78-F4AE-414A-A15B-BEA5663DBA5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A040201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A040201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A040201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A040201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52.xml"/><Relationship Id="rId5" Type="http://schemas.openxmlformats.org/officeDocument/2006/relationships/image" Target="../media/image8.jpeg"/><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62.xml"/><Relationship Id="rId4" Type="http://schemas.openxmlformats.org/officeDocument/2006/relationships/tags" Target="../tags/tag61.xml"/><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67.xml"/><Relationship Id="rId5" Type="http://schemas.openxmlformats.org/officeDocument/2006/relationships/image" Target="../media/image9.jpeg"/><Relationship Id="rId4" Type="http://schemas.openxmlformats.org/officeDocument/2006/relationships/tags" Target="../tags/tag66.xml"/><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tags" Target="../tags/tag68.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77.xml"/><Relationship Id="rId5" Type="http://schemas.openxmlformats.org/officeDocument/2006/relationships/image" Target="../media/image10.jpeg"/><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tags" Target="../tags/tag73.xml"/></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tags" Target="../tags/tag78.xml"/></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s>
</file>

<file path=ppt/slides/_rels/slide18.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92.xml"/><Relationship Id="rId5" Type="http://schemas.openxmlformats.org/officeDocument/2006/relationships/image" Target="../media/image11.jpeg"/><Relationship Id="rId4" Type="http://schemas.openxmlformats.org/officeDocument/2006/relationships/tags" Target="../tags/tag91.xml"/><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s>
</file>

<file path=ppt/slides/_rels/slide19.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97.xml"/><Relationship Id="rId5" Type="http://schemas.openxmlformats.org/officeDocument/2006/relationships/image" Target="../media/image12.png"/><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tags" Target="../tags/tag93.xml"/></Relationships>
</file>

<file path=ppt/slides/_rels/slide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0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tags" Target="../tags/tag101.xml"/><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s>
</file>

<file path=ppt/slides/_rels/slide2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109.xml"/><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tags" Target="../tags/tag103.xml"/></Relationships>
</file>

<file path=ppt/slides/_rels/slide3.xml.rels><?xml version="1.0" encoding="UTF-8" standalone="yes"?>
<Relationships xmlns="http://schemas.openxmlformats.org/package/2006/relationships"><Relationship Id="rId7" Type="http://schemas.openxmlformats.org/officeDocument/2006/relationships/slideLayout" Target="../slideLayouts/slideLayout12.xml"/><Relationship Id="rId6" Type="http://schemas.openxmlformats.org/officeDocument/2006/relationships/tags" Target="../tags/tag16.xml"/><Relationship Id="rId5" Type="http://schemas.openxmlformats.org/officeDocument/2006/relationships/image" Target="../media/image2.png"/><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s>
</file>

<file path=ppt/slides/_rels/slide4.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2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26.xml"/><Relationship Id="rId5" Type="http://schemas.openxmlformats.org/officeDocument/2006/relationships/image" Target="../media/image2.png"/><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tags" Target="../tags/tag22.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tags" Target="../tags/tag3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tags" Target="../tags/tag27.xml"/></Relationships>
</file>

<file path=ppt/slides/_rels/slide7.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37.xml"/><Relationship Id="rId5" Type="http://schemas.openxmlformats.org/officeDocument/2006/relationships/tags" Target="../tags/tag36.xml"/><Relationship Id="rId4" Type="http://schemas.openxmlformats.org/officeDocument/2006/relationships/tags" Target="../tags/tag35.xml"/><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tags" Target="../tags/tag47.xml"/><Relationship Id="rId5" Type="http://schemas.openxmlformats.org/officeDocument/2006/relationships/image" Target="../media/image7.png"/><Relationship Id="rId4" Type="http://schemas.openxmlformats.org/officeDocument/2006/relationships/tags" Target="../tags/tag46.xml"/><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525000" y="5506418"/>
            <a:ext cx="2667001" cy="1351582"/>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739313" y="5651897"/>
            <a:ext cx="685800" cy="685800"/>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custDataLst>
              <p:tags r:id="rId5"/>
            </p:custDataLst>
          </p:nvPr>
        </p:nvSpPr>
        <p:spPr>
          <a:xfrm>
            <a:off x="2546985" y="1936750"/>
            <a:ext cx="6663055" cy="1999615"/>
          </a:xfrm>
          <a:prstGeom prst="rect">
            <a:avLst/>
          </a:prstGeom>
          <a:noFill/>
        </p:spPr>
        <p:txBody>
          <a:bodyPr wrap="square" rtlCol="0">
            <a:spAutoFit/>
          </a:bodyPr>
          <a:lstStyle/>
          <a:p>
            <a:pPr algn="dist"/>
            <a:r>
              <a:rPr lang="zh-CN" altLang="en-US" sz="6000" b="1" dirty="0">
                <a:sym typeface="+mn-ea"/>
              </a:rPr>
              <a:t>心理韧性的力量</a:t>
            </a:r>
            <a:endParaRPr lang="zh-CN" altLang="en-US" sz="6000" b="1" dirty="0">
              <a:sym typeface="+mn-ea"/>
            </a:endParaRPr>
          </a:p>
          <a:p>
            <a:pPr algn="dist"/>
            <a:r>
              <a:rPr lang="en-US" altLang="zh-CN" sz="2400" dirty="0">
                <a:sym typeface="+mn-ea"/>
              </a:rPr>
              <a:t>Psychological Resilience</a:t>
            </a:r>
            <a:endParaRPr lang="en-US" altLang="zh-CN" sz="2400" dirty="0">
              <a:sym typeface="+mn-ea"/>
            </a:endParaRPr>
          </a:p>
          <a:p>
            <a:pPr algn="dist"/>
            <a:endParaRPr lang="en-US" altLang="zh-CN" sz="2400" dirty="0">
              <a:sym typeface="+mn-ea"/>
            </a:endParaRPr>
          </a:p>
          <a:p>
            <a:pPr algn="r"/>
            <a:r>
              <a:rPr lang="zh-CN" altLang="en-US" sz="1600" b="1" dirty="0">
                <a:solidFill>
                  <a:schemeClr val="tx1">
                    <a:lumMod val="75000"/>
                    <a:lumOff val="25000"/>
                  </a:schemeClr>
                </a:solidFill>
                <a:latin typeface="南宋书局体" panose="02000000000000000000" pitchFamily="2" charset="-122"/>
                <a:ea typeface="南宋书局体" panose="02000000000000000000" pitchFamily="2" charset="-122"/>
                <a:sym typeface="+mn-ea"/>
              </a:rPr>
              <a:t>南方医科大学心理健康教育与咨询中心 汤思尧</a:t>
            </a:r>
            <a:endParaRPr lang="zh-CN" altLang="en-US" sz="1600" b="1" dirty="0">
              <a:solidFill>
                <a:schemeClr val="tx1">
                  <a:lumMod val="75000"/>
                  <a:lumOff val="25000"/>
                </a:schemeClr>
              </a:solidFill>
              <a:latin typeface="南宋书局体" panose="02000000000000000000" pitchFamily="2" charset="-122"/>
              <a:ea typeface="南宋书局体" panose="02000000000000000000" pitchFamily="2" charset="-122"/>
              <a:sym typeface="+mn-ea"/>
            </a:endParaRPr>
          </a:p>
        </p:txBody>
      </p:sp>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Regular" panose="020B0703020204020201" charset="-122"/>
              <a:ea typeface="Microsoft YaHei Regular" panose="020B0703020204020201" charset="-122"/>
            </a:endParaRPr>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1219488" y="1890004"/>
            <a:ext cx="4876512" cy="3416320"/>
            <a:chOff x="1502979" y="1923393"/>
            <a:chExt cx="4876512" cy="3416320"/>
          </a:xfrm>
        </p:grpSpPr>
        <p:sp>
          <p:nvSpPr>
            <p:cNvPr id="3" name="文本框 2"/>
            <p:cNvSpPr txBox="1"/>
            <p:nvPr/>
          </p:nvSpPr>
          <p:spPr>
            <a:xfrm>
              <a:off x="1502979" y="1923393"/>
              <a:ext cx="3472425" cy="3416320"/>
            </a:xfrm>
            <a:prstGeom prst="rect">
              <a:avLst/>
            </a:prstGeom>
            <a:noFill/>
          </p:spPr>
          <p:txBody>
            <a:bodyPr wrap="none" rtlCol="0">
              <a:spAutoFit/>
            </a:bodyPr>
            <a:p>
              <a:r>
                <a:rPr kumimoji="1" lang="en-US" altLang="zh-CN" sz="2400" dirty="0">
                  <a:solidFill>
                    <a:srgbClr val="FF0000"/>
                  </a:solidFill>
                  <a:latin typeface="Microsoft YaHei Regular" panose="020B0703020204020201" charset="-122"/>
                  <a:ea typeface="Microsoft YaHei Regular" panose="020B0703020204020201" charset="-122"/>
                </a:rPr>
                <a:t>A</a:t>
              </a:r>
              <a:r>
                <a:rPr kumimoji="1" lang="en-US" altLang="zh-CN" sz="2400" dirty="0">
                  <a:latin typeface="Microsoft YaHei Regular" panose="020B0703020204020201" charset="-122"/>
                  <a:ea typeface="Microsoft YaHei Regular" panose="020B0703020204020201" charset="-122"/>
                </a:rPr>
                <a:t>ppreciation</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en-US" altLang="zh-CN" sz="2400" dirty="0">
                  <a:solidFill>
                    <a:srgbClr val="FF0000"/>
                  </a:solidFill>
                  <a:latin typeface="Microsoft YaHei Regular" panose="020B0703020204020201" charset="-122"/>
                  <a:ea typeface="Microsoft YaHei Regular" panose="020B0703020204020201" charset="-122"/>
                </a:rPr>
                <a:t>P</a:t>
              </a:r>
              <a:r>
                <a:rPr kumimoji="1" lang="en-US" altLang="zh-CN" sz="2400" dirty="0">
                  <a:latin typeface="Microsoft YaHei Regular" panose="020B0703020204020201" charset="-122"/>
                  <a:ea typeface="Microsoft YaHei Regular" panose="020B0703020204020201" charset="-122"/>
                </a:rPr>
                <a:t>ositivity</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en-US" altLang="zh-CN" sz="2400" dirty="0">
                  <a:solidFill>
                    <a:srgbClr val="FF0000"/>
                  </a:solidFill>
                  <a:latin typeface="Microsoft YaHei Regular" panose="020B0703020204020201" charset="-122"/>
                  <a:ea typeface="Microsoft YaHei Regular" panose="020B0703020204020201" charset="-122"/>
                </a:rPr>
                <a:t>P</a:t>
              </a:r>
              <a:r>
                <a:rPr kumimoji="1" lang="en-US" altLang="zh-CN" sz="2400" dirty="0">
                  <a:latin typeface="Microsoft YaHei Regular" panose="020B0703020204020201" charset="-122"/>
                  <a:ea typeface="Microsoft YaHei Regular" panose="020B0703020204020201" charset="-122"/>
                </a:rPr>
                <a:t>ermission</a:t>
              </a:r>
              <a:r>
                <a:rPr kumimoji="1" lang="zh-CN" altLang="en-US" sz="2400" dirty="0">
                  <a:latin typeface="Microsoft YaHei Regular" panose="020B0703020204020201" charset="-122"/>
                  <a:ea typeface="Microsoft YaHei Regular" panose="020B0703020204020201" charset="-122"/>
                </a:rPr>
                <a:t> </a:t>
              </a:r>
              <a:r>
                <a:rPr kumimoji="1" lang="en-US" altLang="zh-CN" sz="2400" dirty="0">
                  <a:latin typeface="Microsoft YaHei Regular" panose="020B0703020204020201" charset="-122"/>
                  <a:ea typeface="Microsoft YaHei Regular" panose="020B0703020204020201" charset="-122"/>
                </a:rPr>
                <a:t>to</a:t>
              </a:r>
              <a:r>
                <a:rPr kumimoji="1" lang="zh-CN" altLang="en-US" sz="2400" dirty="0">
                  <a:latin typeface="Microsoft YaHei Regular" panose="020B0703020204020201" charset="-122"/>
                  <a:ea typeface="Microsoft YaHei Regular" panose="020B0703020204020201" charset="-122"/>
                </a:rPr>
                <a:t> </a:t>
              </a:r>
              <a:r>
                <a:rPr kumimoji="1" lang="en-US" altLang="zh-CN" sz="2400" dirty="0">
                  <a:latin typeface="Microsoft YaHei Regular" panose="020B0703020204020201" charset="-122"/>
                  <a:ea typeface="Microsoft YaHei Regular" panose="020B0703020204020201" charset="-122"/>
                </a:rPr>
                <a:t>be</a:t>
              </a:r>
              <a:r>
                <a:rPr kumimoji="1" lang="zh-CN" altLang="en-US" sz="2400" dirty="0">
                  <a:latin typeface="Microsoft YaHei Regular" panose="020B0703020204020201" charset="-122"/>
                  <a:ea typeface="Microsoft YaHei Regular" panose="020B0703020204020201" charset="-122"/>
                </a:rPr>
                <a:t> </a:t>
              </a:r>
              <a:r>
                <a:rPr kumimoji="1" lang="en-US" altLang="zh-CN" sz="2400" dirty="0">
                  <a:latin typeface="Microsoft YaHei Regular" panose="020B0703020204020201" charset="-122"/>
                  <a:ea typeface="Microsoft YaHei Regular" panose="020B0703020204020201" charset="-122"/>
                </a:rPr>
                <a:t>human</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en-US" altLang="zh-CN" sz="2400" dirty="0">
                  <a:solidFill>
                    <a:srgbClr val="FF0000"/>
                  </a:solidFill>
                  <a:latin typeface="Microsoft YaHei Regular" panose="020B0703020204020201" charset="-122"/>
                  <a:ea typeface="Microsoft YaHei Regular" panose="020B0703020204020201" charset="-122"/>
                </a:rPr>
                <a:t>L</a:t>
              </a:r>
              <a:r>
                <a:rPr kumimoji="1" lang="en-US" altLang="zh-CN" sz="2400" dirty="0">
                  <a:latin typeface="Microsoft YaHei Regular" panose="020B0703020204020201" charset="-122"/>
                  <a:ea typeface="Microsoft YaHei Regular" panose="020B0703020204020201" charset="-122"/>
                </a:rPr>
                <a:t>ove</a:t>
              </a:r>
              <a:r>
                <a:rPr kumimoji="1" lang="zh-CN" altLang="en-US" sz="2400" dirty="0">
                  <a:latin typeface="Microsoft YaHei Regular" panose="020B0703020204020201" charset="-122"/>
                  <a:ea typeface="Microsoft YaHei Regular" panose="020B0703020204020201" charset="-122"/>
                </a:rPr>
                <a:t> </a:t>
              </a:r>
              <a:r>
                <a:rPr kumimoji="1" lang="en-US" altLang="zh-CN" sz="2400" dirty="0">
                  <a:latin typeface="Microsoft YaHei Regular" panose="020B0703020204020201" charset="-122"/>
                  <a:ea typeface="Microsoft YaHei Regular" panose="020B0703020204020201" charset="-122"/>
                </a:rPr>
                <a:t>and</a:t>
              </a:r>
              <a:r>
                <a:rPr kumimoji="1" lang="zh-CN" altLang="en-US" sz="2400" dirty="0">
                  <a:latin typeface="Microsoft YaHei Regular" panose="020B0703020204020201" charset="-122"/>
                  <a:ea typeface="Microsoft YaHei Regular" panose="020B0703020204020201" charset="-122"/>
                </a:rPr>
                <a:t> </a:t>
              </a:r>
              <a:r>
                <a:rPr kumimoji="1" lang="en-US" altLang="zh-CN" sz="2400" dirty="0">
                  <a:latin typeface="Microsoft YaHei Regular" panose="020B0703020204020201" charset="-122"/>
                  <a:ea typeface="Microsoft YaHei Regular" panose="020B0703020204020201" charset="-122"/>
                </a:rPr>
                <a:t>care</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en-US" altLang="zh-CN" sz="2400" dirty="0">
                  <a:solidFill>
                    <a:srgbClr val="FF0000"/>
                  </a:solidFill>
                  <a:latin typeface="Microsoft YaHei Regular" panose="020B0703020204020201" charset="-122"/>
                  <a:ea typeface="Microsoft YaHei Regular" panose="020B0703020204020201" charset="-122"/>
                </a:rPr>
                <a:t>E</a:t>
              </a:r>
              <a:r>
                <a:rPr kumimoji="1" lang="en-US" altLang="zh-CN" sz="2400" dirty="0">
                  <a:latin typeface="Microsoft YaHei Regular" panose="020B0703020204020201" charset="-122"/>
                  <a:ea typeface="Microsoft YaHei Regular" panose="020B0703020204020201" charset="-122"/>
                </a:rPr>
                <a:t>ngagement</a:t>
              </a:r>
              <a:endParaRPr kumimoji="1" lang="en-US" altLang="zh-CN" sz="2400" dirty="0">
                <a:latin typeface="Microsoft YaHei Regular" panose="020B0703020204020201" charset="-122"/>
                <a:ea typeface="Microsoft YaHei Regular" panose="020B0703020204020201" charset="-122"/>
              </a:endParaRPr>
            </a:p>
          </p:txBody>
        </p:sp>
        <p:sp>
          <p:nvSpPr>
            <p:cNvPr id="4" name="文本框 3"/>
            <p:cNvSpPr txBox="1"/>
            <p:nvPr/>
          </p:nvSpPr>
          <p:spPr>
            <a:xfrm>
              <a:off x="5579272" y="1923393"/>
              <a:ext cx="800219" cy="3416320"/>
            </a:xfrm>
            <a:prstGeom prst="rect">
              <a:avLst/>
            </a:prstGeom>
            <a:noFill/>
          </p:spPr>
          <p:txBody>
            <a:bodyPr wrap="none" rtlCol="0">
              <a:spAutoFit/>
            </a:bodyPr>
            <a:p>
              <a:r>
                <a:rPr kumimoji="1" lang="zh-CN" altLang="en-US" sz="2400" dirty="0">
                  <a:latin typeface="Microsoft YaHei Regular" panose="020B0703020204020201" charset="-122"/>
                  <a:ea typeface="Microsoft YaHei Regular" panose="020B0703020204020201" charset="-122"/>
                </a:rPr>
                <a:t>感恩</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zh-CN" altLang="en-US" sz="2400" dirty="0">
                  <a:latin typeface="Microsoft YaHei Regular" panose="020B0703020204020201" charset="-122"/>
                  <a:ea typeface="Microsoft YaHei Regular" panose="020B0703020204020201" charset="-122"/>
                </a:rPr>
                <a:t>积极</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zh-CN" altLang="en-US" sz="2400" dirty="0">
                  <a:latin typeface="Microsoft YaHei Regular" panose="020B0703020204020201" charset="-122"/>
                  <a:ea typeface="Microsoft YaHei Regular" panose="020B0703020204020201" charset="-122"/>
                </a:rPr>
                <a:t>接纳</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zh-CN" altLang="en-US" sz="2400" dirty="0">
                  <a:latin typeface="Microsoft YaHei Regular" panose="020B0703020204020201" charset="-122"/>
                  <a:ea typeface="Microsoft YaHei Regular" panose="020B0703020204020201" charset="-122"/>
                </a:rPr>
                <a:t>关爱</a:t>
              </a:r>
              <a:endParaRPr kumimoji="1" lang="en-US" altLang="zh-CN" sz="2400" dirty="0">
                <a:latin typeface="Microsoft YaHei Regular" panose="020B0703020204020201" charset="-122"/>
                <a:ea typeface="Microsoft YaHei Regular" panose="020B0703020204020201" charset="-122"/>
              </a:endParaRPr>
            </a:p>
            <a:p>
              <a:endParaRPr kumimoji="1" lang="en-US" altLang="zh-CN" sz="2400" dirty="0">
                <a:latin typeface="Microsoft YaHei Regular" panose="020B0703020204020201" charset="-122"/>
                <a:ea typeface="Microsoft YaHei Regular" panose="020B0703020204020201" charset="-122"/>
              </a:endParaRPr>
            </a:p>
            <a:p>
              <a:r>
                <a:rPr kumimoji="1" lang="zh-CN" altLang="en-US" sz="2400" dirty="0">
                  <a:latin typeface="Microsoft YaHei Regular" panose="020B0703020204020201" charset="-122"/>
                  <a:ea typeface="Microsoft YaHei Regular" panose="020B0703020204020201" charset="-122"/>
                </a:rPr>
                <a:t>投入</a:t>
              </a:r>
              <a:endParaRPr kumimoji="1" lang="en-US" altLang="zh-CN" sz="2400" dirty="0">
                <a:latin typeface="Microsoft YaHei Regular" panose="020B0703020204020201" charset="-122"/>
                <a:ea typeface="Microsoft YaHei Regular" panose="020B0703020204020201" charset="-122"/>
              </a:endParaRPr>
            </a:p>
          </p:txBody>
        </p:sp>
      </p:grpSp>
      <p:pic>
        <p:nvPicPr>
          <p:cNvPr id="7" name="图片 6"/>
          <p:cNvPicPr>
            <a:picLocks noChangeAspect="1"/>
          </p:cNvPicPr>
          <p:nvPr/>
        </p:nvPicPr>
        <p:blipFill rotWithShape="1">
          <a:blip r:embed="rId5"/>
          <a:srcRect l="6880" t="10155" r="10860" b="5020"/>
          <a:stretch>
            <a:fillRect/>
          </a:stretch>
        </p:blipFill>
        <p:spPr>
          <a:xfrm>
            <a:off x="7693578" y="2246956"/>
            <a:ext cx="3069764" cy="2702416"/>
          </a:xfrm>
          <a:prstGeom prst="rect">
            <a:avLst/>
          </a:prstGeom>
        </p:spPr>
      </p:pic>
      <p:sp>
        <p:nvSpPr>
          <p:cNvPr id="2" name="文本框 1"/>
          <p:cNvSpPr txBox="1"/>
          <p:nvPr/>
        </p:nvSpPr>
        <p:spPr>
          <a:xfrm>
            <a:off x="1219487" y="856546"/>
            <a:ext cx="7561655" cy="521970"/>
          </a:xfrm>
          <a:prstGeom prst="rect">
            <a:avLst/>
          </a:prstGeom>
          <a:noFill/>
        </p:spPr>
        <p:txBody>
          <a:bodyPr wrap="square" rtlCol="0">
            <a:spAutoFit/>
          </a:bodyPr>
          <a:p>
            <a:r>
              <a:rPr kumimoji="1" lang="zh-CN" altLang="en-US" sz="2800" b="1" dirty="0">
                <a:latin typeface="Microsoft YaHei Bold" panose="020B0703020204020201" charset="-122"/>
                <a:ea typeface="Microsoft YaHei Bold" panose="020B0703020204020201" charset="-122"/>
                <a:cs typeface="Microsoft YaHei Bold" panose="020B0703020204020201" charset="-122"/>
              </a:rPr>
              <a:t>促进心理韧性的日常习惯：</a:t>
            </a:r>
            <a:r>
              <a:rPr kumimoji="1" lang="en-US" altLang="zh-CN" sz="2800" b="1" dirty="0">
                <a:solidFill>
                  <a:srgbClr val="FF0000"/>
                </a:solidFill>
                <a:latin typeface="Microsoft YaHei Bold" panose="020B0703020204020201" charset="-122"/>
                <a:ea typeface="Microsoft YaHei Bold" panose="020B0703020204020201" charset="-122"/>
                <a:cs typeface="Microsoft YaHei Bold" panose="020B0703020204020201" charset="-122"/>
              </a:rPr>
              <a:t>A-P-P-L-E</a:t>
            </a:r>
            <a:endParaRPr kumimoji="1" lang="zh-CN" altLang="en-US" sz="2800" b="1" dirty="0">
              <a:solidFill>
                <a:srgbClr val="FF0000"/>
              </a:solidFill>
              <a:latin typeface="Microsoft YaHei Bold" panose="020B0703020204020201" charset="-122"/>
              <a:ea typeface="Microsoft YaHei Bold" panose="020B0703020204020201" charset="-122"/>
              <a:cs typeface="Microsoft YaHei Bold" panose="020B0703020204020201" charset="-122"/>
            </a:endParaRPr>
          </a:p>
        </p:txBody>
      </p:sp>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389380" y="856615"/>
            <a:ext cx="6779895" cy="583565"/>
          </a:xfrm>
          <a:prstGeom prst="rect">
            <a:avLst/>
          </a:prstGeom>
        </p:spPr>
        <p:txBody>
          <a:bodyPr wrap="square">
            <a:spAutoFit/>
          </a:bodyPr>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A</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ppreciation</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用</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感恩</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留住快乐</a:t>
            </a:r>
            <a:endParaRPr kumimoji="1" lang="en-US" altLang="zh-CN" sz="3200" b="1" dirty="0">
              <a:latin typeface="Microsoft YaHei Regular" panose="020B0703020204020201" charset="-122"/>
              <a:ea typeface="Microsoft YaHei Regular" panose="020B0703020204020201" charset="-122"/>
              <a:cs typeface="Microsoft YaHei Regular" panose="020B0703020204020201" charset="-122"/>
            </a:endParaRPr>
          </a:p>
        </p:txBody>
      </p:sp>
      <p:graphicFrame>
        <p:nvGraphicFramePr>
          <p:cNvPr id="11" name="表格 10"/>
          <p:cNvGraphicFramePr/>
          <p:nvPr/>
        </p:nvGraphicFramePr>
        <p:xfrm>
          <a:off x="1293090" y="1891610"/>
          <a:ext cx="9035415" cy="3723640"/>
        </p:xfrm>
        <a:graphic>
          <a:graphicData uri="http://schemas.openxmlformats.org/drawingml/2006/table">
            <a:tbl>
              <a:tblPr firstRow="1" bandRow="1">
                <a:tableStyleId>{5C22544A-7EE6-4342-B048-85BDC9FD1C3A}</a:tableStyleId>
              </a:tblPr>
              <a:tblGrid>
                <a:gridCol w="3011805"/>
                <a:gridCol w="3011805"/>
                <a:gridCol w="3011805"/>
              </a:tblGrid>
              <a:tr h="930910">
                <a:tc>
                  <a:txBody>
                    <a:bodyPr/>
                    <a:p>
                      <a:pPr algn="ctr">
                        <a:buNone/>
                      </a:pPr>
                      <a:endParaRPr lang="zh-CN" altLang="en-US" sz="2000" dirty="0">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感恩</a:t>
                      </a:r>
                      <a:endParaRPr lang="zh-CN" altLang="en-US" sz="2000">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负债感</a:t>
                      </a:r>
                      <a:endParaRPr lang="zh-CN" altLang="en-US" sz="2000">
                        <a:latin typeface="微软雅黑" panose="020B0703020204020201" charset="-122"/>
                        <a:ea typeface="微软雅黑" panose="020B0703020204020201" charset="-122"/>
                      </a:endParaRPr>
                    </a:p>
                  </a:txBody>
                  <a:tcPr anchor="ctr"/>
                </a:tc>
              </a:tr>
              <a:tr h="930910">
                <a:tc>
                  <a:txBody>
                    <a:bodyPr/>
                    <a:p>
                      <a:pPr algn="ctr">
                        <a:buNone/>
                      </a:pPr>
                      <a:r>
                        <a:rPr lang="zh-CN" altLang="en-US" sz="2000" b="1">
                          <a:latin typeface="微软雅黑" panose="020B0703020204020201" charset="-122"/>
                          <a:ea typeface="微软雅黑" panose="020B0703020204020201" charset="-122"/>
                        </a:rPr>
                        <a:t>情绪类型</a:t>
                      </a:r>
                      <a:endParaRPr lang="zh-CN" altLang="en-US" sz="2000" b="1">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积极情绪</a:t>
                      </a:r>
                      <a:endParaRPr lang="zh-CN" altLang="en-US" sz="2000">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消极情绪</a:t>
                      </a:r>
                      <a:endParaRPr lang="zh-CN" altLang="en-US" sz="2000">
                        <a:latin typeface="微软雅黑" panose="020B0703020204020201" charset="-122"/>
                        <a:ea typeface="微软雅黑" panose="020B0703020204020201" charset="-122"/>
                      </a:endParaRPr>
                    </a:p>
                  </a:txBody>
                  <a:tcPr anchor="ctr"/>
                </a:tc>
              </a:tr>
              <a:tr h="930910">
                <a:tc>
                  <a:txBody>
                    <a:bodyPr/>
                    <a:p>
                      <a:pPr algn="ctr">
                        <a:buNone/>
                      </a:pPr>
                      <a:r>
                        <a:rPr lang="zh-CN" altLang="en-US" sz="2000" b="1" dirty="0">
                          <a:latin typeface="微软雅黑" panose="020B0703020204020201" charset="-122"/>
                          <a:ea typeface="微软雅黑" panose="020B0703020204020201" charset="-122"/>
                        </a:rPr>
                        <a:t>行动倾向</a:t>
                      </a:r>
                      <a:endParaRPr lang="zh-CN" altLang="en-US" sz="2000" b="1" dirty="0">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（自发地）回馈对方</a:t>
                      </a:r>
                      <a:endParaRPr lang="zh-CN" altLang="en-US" sz="2000">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（被迫地）回馈对方</a:t>
                      </a:r>
                      <a:endParaRPr lang="zh-CN" altLang="en-US" sz="2000">
                        <a:latin typeface="微软雅黑" panose="020B0703020204020201" charset="-122"/>
                        <a:ea typeface="微软雅黑" panose="020B0703020204020201" charset="-122"/>
                      </a:endParaRPr>
                    </a:p>
                  </a:txBody>
                  <a:tcPr anchor="ctr"/>
                </a:tc>
              </a:tr>
              <a:tr h="930910">
                <a:tc>
                  <a:txBody>
                    <a:bodyPr/>
                    <a:p>
                      <a:pPr algn="ctr">
                        <a:buNone/>
                      </a:pPr>
                      <a:r>
                        <a:rPr lang="zh-CN" altLang="en-US" sz="2000" b="1">
                          <a:latin typeface="微软雅黑" panose="020B0703020204020201" charset="-122"/>
                          <a:ea typeface="微软雅黑" panose="020B0703020204020201" charset="-122"/>
                        </a:rPr>
                        <a:t>情感体验</a:t>
                      </a:r>
                      <a:endParaRPr lang="zh-CN" altLang="en-US" sz="2000" b="1">
                        <a:latin typeface="微软雅黑" panose="020B0703020204020201" charset="-122"/>
                        <a:ea typeface="微软雅黑" panose="020B0703020204020201" charset="-122"/>
                      </a:endParaRPr>
                    </a:p>
                  </a:txBody>
                  <a:tcPr anchor="ctr"/>
                </a:tc>
                <a:tc>
                  <a:txBody>
                    <a:bodyPr/>
                    <a:p>
                      <a:pPr algn="ctr">
                        <a:buNone/>
                      </a:pPr>
                      <a:r>
                        <a:rPr lang="zh-CN" altLang="en-US" sz="2000">
                          <a:latin typeface="微软雅黑" panose="020B0703020204020201" charset="-122"/>
                          <a:ea typeface="微软雅黑" panose="020B0703020204020201" charset="-122"/>
                        </a:rPr>
                        <a:t>温暖、感动、感受到崇高的敬意与人性的温暖</a:t>
                      </a:r>
                      <a:endParaRPr lang="zh-CN" altLang="en-US" sz="2000">
                        <a:latin typeface="微软雅黑" panose="020B0703020204020201" charset="-122"/>
                        <a:ea typeface="微软雅黑" panose="020B0703020204020201" charset="-122"/>
                      </a:endParaRPr>
                    </a:p>
                  </a:txBody>
                  <a:tcPr anchor="ctr"/>
                </a:tc>
                <a:tc>
                  <a:txBody>
                    <a:bodyPr/>
                    <a:p>
                      <a:pPr algn="ctr">
                        <a:buNone/>
                      </a:pPr>
                      <a:r>
                        <a:rPr lang="zh-CN" altLang="en-US" sz="2000" dirty="0">
                          <a:latin typeface="微软雅黑" panose="020B0703020204020201" charset="-122"/>
                          <a:ea typeface="微软雅黑" panose="020B0703020204020201" charset="-122"/>
                        </a:rPr>
                        <a:t>难受、有压力、感觉对他人有所亏欠</a:t>
                      </a:r>
                      <a:endParaRPr lang="zh-CN" altLang="en-US" sz="2000" dirty="0">
                        <a:latin typeface="微软雅黑" panose="020B0703020204020201" charset="-122"/>
                        <a:ea typeface="微软雅黑" panose="020B0703020204020201" charset="-122"/>
                      </a:endParaRPr>
                    </a:p>
                  </a:txBody>
                  <a:tcPr anchor="ctr"/>
                </a:tc>
              </a:tr>
            </a:tbl>
          </a:graphicData>
        </a:graphic>
      </p:graphicFrame>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389380" y="856615"/>
            <a:ext cx="6779895" cy="583565"/>
          </a:xfrm>
          <a:prstGeom prst="rect">
            <a:avLst/>
          </a:prstGeom>
        </p:spPr>
        <p:txBody>
          <a:bodyPr wrap="square">
            <a:spAutoFit/>
          </a:bodyPr>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A</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ppreciation</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用</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感恩</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留住快乐</a:t>
            </a:r>
            <a:endParaRPr kumimoji="1" lang="en-US" altLang="zh-CN" sz="3200" b="1" dirty="0">
              <a:latin typeface="Microsoft YaHei Regular" panose="020B0703020204020201" charset="-122"/>
              <a:ea typeface="Microsoft YaHei Regular" panose="020B0703020204020201" charset="-122"/>
              <a:cs typeface="Microsoft YaHei Regular" panose="020B0703020204020201" charset="-122"/>
            </a:endParaRPr>
          </a:p>
        </p:txBody>
      </p:sp>
      <p:sp>
        <p:nvSpPr>
          <p:cNvPr id="100" name="文本框 99"/>
          <p:cNvSpPr txBox="1"/>
          <p:nvPr/>
        </p:nvSpPr>
        <p:spPr>
          <a:xfrm>
            <a:off x="436245" y="1899920"/>
            <a:ext cx="10993120" cy="3107690"/>
          </a:xfrm>
          <a:prstGeom prst="rect">
            <a:avLst/>
          </a:prstGeom>
          <a:noFill/>
          <a:ln w="9525">
            <a:noFill/>
          </a:ln>
        </p:spPr>
        <p:txBody>
          <a:bodyPr wrap="square">
            <a:spAutoFit/>
          </a:bodyPr>
          <a:p>
            <a:pPr marL="0" indent="0" algn="l"/>
            <a:r>
              <a:rPr lang="zh-CN" altLang="en-US" sz="2800" b="1">
                <a:latin typeface="Microsoft YaHei Bold" panose="020B0703020204020201" charset="-122"/>
                <a:ea typeface="Microsoft YaHei Bold" panose="020B0703020204020201" charset="-122"/>
                <a:cs typeface="Microsoft YaHei Regular" panose="020B0703020204020201" charset="-122"/>
              </a:rPr>
              <a:t>感恩自己：</a:t>
            </a:r>
            <a:r>
              <a:rPr lang="zh-CN" altLang="en-US" sz="2800" b="0">
                <a:latin typeface="Microsoft YaHei Regular" panose="020B0703020204020201" charset="-122"/>
                <a:ea typeface="Microsoft YaHei Regular" panose="020B0703020204020201" charset="-122"/>
                <a:cs typeface="Microsoft YaHei Regular" panose="020B0703020204020201" charset="-122"/>
              </a:rPr>
              <a:t>专注于每天的一小步，脚踏实地根据美国心理协会 </a:t>
            </a:r>
            <a:r>
              <a:rPr lang="en-US" altLang="zh-CN" sz="2800" b="0">
                <a:latin typeface="Microsoft YaHei Regular" panose="020B0703020204020201" charset="-122"/>
                <a:ea typeface="Microsoft YaHei Regular" panose="020B0703020204020201" charset="-122"/>
                <a:cs typeface="Microsoft YaHei Regular" panose="020B0703020204020201" charset="-122"/>
              </a:rPr>
              <a:t>(APA) 2015</a:t>
            </a:r>
            <a:r>
              <a:rPr lang="zh-CN" altLang="en-US" sz="2800" b="0">
                <a:latin typeface="Microsoft YaHei Regular" panose="020B0703020204020201" charset="-122"/>
                <a:ea typeface="Microsoft YaHei Regular" panose="020B0703020204020201" charset="-122"/>
                <a:cs typeface="Microsoft YaHei Regular" panose="020B0703020204020201" charset="-122"/>
              </a:rPr>
              <a:t>年发表的研究，监控实现目标过程中的进步对确保将目标落实为行动很重要。</a:t>
            </a:r>
            <a:r>
              <a:rPr lang="zh-CN" altLang="en-US" sz="2800" b="0">
                <a:solidFill>
                  <a:srgbClr val="FF0000"/>
                </a:solidFill>
                <a:latin typeface="Microsoft YaHei Regular" panose="020B0703020204020201" charset="-122"/>
                <a:ea typeface="Microsoft YaHei Regular" panose="020B0703020204020201" charset="-122"/>
                <a:cs typeface="Microsoft YaHei Regular" panose="020B0703020204020201" charset="-122"/>
              </a:rPr>
              <a:t>学会关注每一天的点滴进步，通过不断地承认自己的进步，无论这进步有多小，你都在向你的大脑发送分泌大量多巴胺的信息以奖励自己的行动。</a:t>
            </a:r>
            <a:r>
              <a:rPr lang="zh-CN" altLang="en-US" sz="2800" b="0">
                <a:latin typeface="Microsoft YaHei Regular" panose="020B0703020204020201" charset="-122"/>
                <a:ea typeface="Microsoft YaHei Regular" panose="020B0703020204020201" charset="-122"/>
                <a:cs typeface="Microsoft YaHei Regular" panose="020B0703020204020201" charset="-122"/>
              </a:rPr>
              <a:t>你的心理韧性会随着自己的进步而增强，通过提醒自己已取得的进步，为自己的成功做充分的准备。</a:t>
            </a:r>
            <a:endParaRPr lang="zh-CN" altLang="en-US" sz="2800">
              <a:latin typeface="Microsoft YaHei Regular" panose="020B0703020204020201" charset="-122"/>
              <a:ea typeface="Microsoft YaHei Regular" panose="020B0703020204020201" charset="-122"/>
              <a:cs typeface="Microsoft YaHei Regular" panose="020B0703020204020201" charset="-122"/>
            </a:endParaRPr>
          </a:p>
        </p:txBody>
      </p:sp>
      <p:sp>
        <p:nvSpPr>
          <p:cNvPr id="2" name="文本框 1"/>
          <p:cNvSpPr txBox="1"/>
          <p:nvPr/>
        </p:nvSpPr>
        <p:spPr>
          <a:xfrm>
            <a:off x="514985" y="5231130"/>
            <a:ext cx="7045325" cy="521970"/>
          </a:xfrm>
          <a:prstGeom prst="rect">
            <a:avLst/>
          </a:prstGeom>
          <a:noFill/>
          <a:ln w="9525">
            <a:noFill/>
          </a:ln>
        </p:spPr>
        <p:txBody>
          <a:bodyPr wrap="square">
            <a:spAutoFit/>
          </a:bodyPr>
          <a:p>
            <a:pPr marL="0" indent="0" algn="l"/>
            <a:r>
              <a:rPr lang="zh-CN" altLang="en-US" sz="2800" b="1">
                <a:latin typeface="Microsoft YaHei Bold" panose="020B0703020204020201" charset="-122"/>
                <a:ea typeface="Microsoft YaHei Bold" panose="020B0703020204020201" charset="-122"/>
                <a:cs typeface="Microsoft YaHei Regular" panose="020B0703020204020201" charset="-122"/>
              </a:rPr>
              <a:t>感恩</a:t>
            </a:r>
            <a:r>
              <a:rPr lang="zh-CN" altLang="en-US" sz="2800" b="1">
                <a:latin typeface="Microsoft YaHei Bold" panose="020B0703020204020201" charset="-122"/>
                <a:ea typeface="Microsoft YaHei Bold" panose="020B0703020204020201" charset="-122"/>
                <a:cs typeface="Microsoft YaHei Regular" panose="020B0703020204020201" charset="-122"/>
              </a:rPr>
              <a:t>练习：感恩</a:t>
            </a:r>
            <a:r>
              <a:rPr lang="zh-CN" altLang="en-US" sz="2800" b="1">
                <a:latin typeface="Microsoft YaHei Bold" panose="020B0703020204020201" charset="-122"/>
                <a:ea typeface="Microsoft YaHei Bold" panose="020B0703020204020201" charset="-122"/>
                <a:cs typeface="Microsoft YaHei Regular" panose="020B0703020204020201" charset="-122"/>
              </a:rPr>
              <a:t>日记、感恩</a:t>
            </a:r>
            <a:r>
              <a:rPr lang="zh-CN" altLang="en-US" sz="2800" b="1">
                <a:latin typeface="Microsoft YaHei Bold" panose="020B0703020204020201" charset="-122"/>
                <a:ea typeface="Microsoft YaHei Bold" panose="020B0703020204020201" charset="-122"/>
                <a:cs typeface="Microsoft YaHei Regular" panose="020B0703020204020201" charset="-122"/>
              </a:rPr>
              <a:t>拜访</a:t>
            </a:r>
            <a:endParaRPr lang="zh-CN" altLang="en-US" sz="2800" b="1">
              <a:latin typeface="Microsoft YaHei Bold" panose="020B0703020204020201" charset="-122"/>
              <a:ea typeface="Microsoft YaHei Bold" panose="020B0703020204020201" charset="-122"/>
              <a:cs typeface="Microsoft YaHei Regular" panose="020B0703020204020201"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565451" y="668120"/>
            <a:ext cx="5903424" cy="583565"/>
          </a:xfrm>
          <a:prstGeom prst="rect">
            <a:avLst/>
          </a:prstGeom>
        </p:spPr>
        <p:txBody>
          <a:bodyPr wrap="square">
            <a:spAutoFit/>
          </a:bodyPr>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P</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ositivity</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让</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积极</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成为习惯</a:t>
            </a:r>
            <a:endParaRPr kumimoji="1" lang="en-US" altLang="zh-CN" sz="3200" b="1" dirty="0">
              <a:latin typeface="Microsoft YaHei Regular" panose="020B0703020204020201" charset="-122"/>
              <a:ea typeface="Microsoft YaHei Regular" panose="020B0703020204020201" charset="-122"/>
              <a:cs typeface="Microsoft YaHei Regular" panose="020B0703020204020201" charset="-122"/>
            </a:endParaRPr>
          </a:p>
        </p:txBody>
      </p:sp>
      <p:sp>
        <p:nvSpPr>
          <p:cNvPr id="9" name="文本框 8"/>
          <p:cNvSpPr txBox="1"/>
          <p:nvPr/>
        </p:nvSpPr>
        <p:spPr>
          <a:xfrm>
            <a:off x="5217140" y="4944010"/>
            <a:ext cx="6186309" cy="1200329"/>
          </a:xfrm>
          <a:prstGeom prst="rect">
            <a:avLst/>
          </a:prstGeom>
          <a:noFill/>
        </p:spPr>
        <p:txBody>
          <a:bodyPr wrap="none" rtlCol="0">
            <a:spAutoFit/>
          </a:bodyPr>
          <a:p>
            <a:r>
              <a:rPr kumimoji="1" lang="zh-CN" altLang="en-US" sz="3600" dirty="0">
                <a:solidFill>
                  <a:srgbClr val="FF0000"/>
                </a:solidFill>
              </a:rPr>
              <a:t>积极不等于只看到好的一面，</a:t>
            </a:r>
            <a:endParaRPr kumimoji="1" lang="en-US" altLang="zh-CN" sz="3600" dirty="0">
              <a:solidFill>
                <a:srgbClr val="FF0000"/>
              </a:solidFill>
            </a:endParaRPr>
          </a:p>
          <a:p>
            <a:r>
              <a:rPr kumimoji="1" lang="zh-CN" altLang="en-US" sz="3600" dirty="0">
                <a:solidFill>
                  <a:srgbClr val="FF0000"/>
                </a:solidFill>
              </a:rPr>
              <a:t>而是看到不同的可能性</a:t>
            </a:r>
            <a:endParaRPr kumimoji="1" lang="en-US" altLang="zh-CN" sz="3600" dirty="0">
              <a:solidFill>
                <a:srgbClr val="FF0000"/>
              </a:solidFill>
            </a:endParaRPr>
          </a:p>
        </p:txBody>
      </p:sp>
      <p:pic>
        <p:nvPicPr>
          <p:cNvPr id="4" name="图片 3"/>
          <p:cNvPicPr>
            <a:picLocks noChangeAspect="1"/>
          </p:cNvPicPr>
          <p:nvPr/>
        </p:nvPicPr>
        <p:blipFill>
          <a:blip r:embed="rId5"/>
          <a:stretch>
            <a:fillRect/>
          </a:stretch>
        </p:blipFill>
        <p:spPr>
          <a:xfrm>
            <a:off x="565451" y="1705689"/>
            <a:ext cx="4438650" cy="443865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565451" y="668120"/>
            <a:ext cx="5903424" cy="583565"/>
          </a:xfrm>
          <a:prstGeom prst="rect">
            <a:avLst/>
          </a:prstGeom>
        </p:spPr>
        <p:txBody>
          <a:bodyPr wrap="square">
            <a:spAutoFit/>
          </a:bodyPr>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P</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ositivity</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让</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积极</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成为习惯</a:t>
            </a:r>
            <a:endParaRPr kumimoji="1" lang="en-US" altLang="zh-CN" sz="3200" b="1" dirty="0">
              <a:latin typeface="Microsoft YaHei Regular" panose="020B0703020204020201" charset="-122"/>
              <a:ea typeface="Microsoft YaHei Regular" panose="020B0703020204020201" charset="-122"/>
              <a:cs typeface="Microsoft YaHei Regular" panose="020B0703020204020201" charset="-122"/>
            </a:endParaRPr>
          </a:p>
        </p:txBody>
      </p:sp>
      <p:sp>
        <p:nvSpPr>
          <p:cNvPr id="100" name="文本框 99"/>
          <p:cNvSpPr txBox="1"/>
          <p:nvPr/>
        </p:nvSpPr>
        <p:spPr>
          <a:xfrm>
            <a:off x="661670" y="1898015"/>
            <a:ext cx="10821035" cy="3107690"/>
          </a:xfrm>
          <a:prstGeom prst="rect">
            <a:avLst/>
          </a:prstGeom>
          <a:noFill/>
          <a:ln w="9525">
            <a:noFill/>
          </a:ln>
        </p:spPr>
        <p:txBody>
          <a:bodyPr wrap="square">
            <a:spAutoFit/>
          </a:bodyPr>
          <a:p>
            <a:pPr marL="0" indent="0" algn="l"/>
            <a:r>
              <a:rPr lang="zh-CN" altLang="en-US" sz="2800" b="0">
                <a:latin typeface="Microsoft YaHei Regular" panose="020B0703020204020201" charset="-122"/>
                <a:ea typeface="Microsoft YaHei Regular" panose="020B0703020204020201" charset="-122"/>
                <a:cs typeface="宋体" panose="02010600030101010101" pitchFamily="2" charset="-122"/>
              </a:rPr>
              <a:t>学会给挫折赋予积极的意义</a:t>
            </a:r>
            <a:endParaRPr lang="zh-CN" altLang="en-US" sz="2800" b="0">
              <a:latin typeface="Microsoft YaHei Regular" panose="020B0703020204020201" charset="-122"/>
              <a:ea typeface="Microsoft YaHei Regular" panose="020B0703020204020201" charset="-122"/>
              <a:cs typeface="宋体" panose="02010600030101010101" pitchFamily="2" charset="-122"/>
            </a:endParaRPr>
          </a:p>
          <a:p>
            <a:pPr marL="0" indent="0" algn="l"/>
            <a:r>
              <a:rPr lang="zh-CN" altLang="en-US" sz="2800" b="0">
                <a:latin typeface="Microsoft YaHei Regular" panose="020B0703020204020201" charset="-122"/>
                <a:ea typeface="Microsoft YaHei Regular" panose="020B0703020204020201" charset="-122"/>
                <a:cs typeface="宋体" panose="02010600030101010101" pitchFamily="2" charset="-122"/>
              </a:rPr>
              <a:t>当面临某种问题时，大多数人都会将其视为对他们的打击，以及阻碍前进的障碍；被认为是刚好发生在他们身上的倒霉事而不是给自己带来某种成长性经验的经历。这是一种受害者心态，会阻碍人的进步，削弱人的心理韧性。</a:t>
            </a:r>
            <a:r>
              <a:rPr lang="zh-CN" altLang="en-US" sz="2800" b="0">
                <a:solidFill>
                  <a:srgbClr val="FF0000"/>
                </a:solidFill>
                <a:latin typeface="Microsoft YaHei Regular" panose="020B0703020204020201" charset="-122"/>
                <a:ea typeface="Microsoft YaHei Regular" panose="020B0703020204020201" charset="-122"/>
                <a:cs typeface="宋体" panose="02010600030101010101" pitchFamily="2" charset="-122"/>
              </a:rPr>
              <a:t>而将挫折视为一种挑战，不断战胜困难，会提高你的心理韧性。</a:t>
            </a:r>
            <a:endParaRPr lang="zh-CN" altLang="en-US" sz="2800">
              <a:latin typeface="Microsoft YaHei Regular" panose="020B0703020204020201" charset="-122"/>
              <a:ea typeface="Microsoft YaHei Regular" panose="020B0703020204020201"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51180" y="829310"/>
            <a:ext cx="8658860" cy="583565"/>
          </a:xfrm>
          <a:prstGeom prst="rect">
            <a:avLst/>
          </a:prstGeom>
        </p:spPr>
        <p:txBody>
          <a:bodyPr wrap="square">
            <a:spAutoFit/>
          </a:bodyPr>
          <a:p>
            <a:r>
              <a:rPr kumimoji="1" lang="en-US" altLang="zh-CN" sz="3200"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P</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ermission</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to</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be</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human</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用</a:t>
            </a:r>
            <a:r>
              <a:rPr kumimoji="1" lang="zh-CN" altLang="en-US" sz="3200"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接纳</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减少内耗</a:t>
            </a:r>
            <a:endParaRPr kumimoji="1" lang="zh-CN" altLang="en-US" sz="3200" dirty="0">
              <a:latin typeface="Microsoft YaHei Regular" panose="020B0703020204020201" charset="-122"/>
              <a:ea typeface="Microsoft YaHei Regular" panose="020B0703020204020201" charset="-122"/>
              <a:cs typeface="Microsoft YaHei Regular" panose="020B0703020204020201" charset="-122"/>
            </a:endParaRPr>
          </a:p>
        </p:txBody>
      </p:sp>
      <p:pic>
        <p:nvPicPr>
          <p:cNvPr id="5" name="图片 4"/>
          <p:cNvPicPr>
            <a:picLocks noChangeAspect="1"/>
          </p:cNvPicPr>
          <p:nvPr/>
        </p:nvPicPr>
        <p:blipFill>
          <a:blip r:embed="rId5"/>
          <a:stretch>
            <a:fillRect/>
          </a:stretch>
        </p:blipFill>
        <p:spPr>
          <a:xfrm>
            <a:off x="1053749" y="1920977"/>
            <a:ext cx="5809883" cy="3283847"/>
          </a:xfrm>
          <a:prstGeom prst="rect">
            <a:avLst/>
          </a:prstGeom>
        </p:spPr>
      </p:pic>
      <p:sp>
        <p:nvSpPr>
          <p:cNvPr id="6" name="文本框 5"/>
          <p:cNvSpPr txBox="1"/>
          <p:nvPr/>
        </p:nvSpPr>
        <p:spPr>
          <a:xfrm>
            <a:off x="819434" y="5415155"/>
            <a:ext cx="6278880" cy="583565"/>
          </a:xfrm>
          <a:prstGeom prst="rect">
            <a:avLst/>
          </a:prstGeom>
          <a:noFill/>
        </p:spPr>
        <p:txBody>
          <a:bodyPr wrap="none" rtlCol="0">
            <a:spAutoFit/>
          </a:bodyPr>
          <a:p>
            <a:r>
              <a:rPr kumimoji="1" lang="zh-CN" altLang="en-US" sz="3200" dirty="0"/>
              <a:t>朋友圈如何影响你对自己的看法？</a:t>
            </a:r>
            <a:endParaRPr kumimoji="1" lang="zh-CN" altLang="en-US" sz="3200" dirty="0"/>
          </a:p>
        </p:txBody>
      </p:sp>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51164" y="829330"/>
            <a:ext cx="6281436" cy="583565"/>
          </a:xfrm>
          <a:prstGeom prst="rect">
            <a:avLst/>
          </a:prstGeom>
        </p:spPr>
        <p:txBody>
          <a:bodyPr wrap="square">
            <a:spAutoFit/>
          </a:bodyPr>
          <a:p>
            <a:r>
              <a:rPr kumimoji="1" lang="en-US" altLang="zh-CN" sz="3200"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P</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ermission</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to</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be</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human</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接纳</a:t>
            </a:r>
            <a:endParaRPr kumimoji="1" lang="en-US" altLang="zh-CN" sz="3200" dirty="0">
              <a:latin typeface="Microsoft YaHei Regular" panose="020B0703020204020201" charset="-122"/>
              <a:ea typeface="Microsoft YaHei Regular" panose="020B0703020204020201" charset="-122"/>
              <a:cs typeface="Microsoft YaHei Regular" panose="020B0703020204020201" charset="-122"/>
            </a:endParaRPr>
          </a:p>
        </p:txBody>
      </p:sp>
      <p:sp>
        <p:nvSpPr>
          <p:cNvPr id="100" name="文本框 99"/>
          <p:cNvSpPr txBox="1"/>
          <p:nvPr/>
        </p:nvSpPr>
        <p:spPr>
          <a:xfrm>
            <a:off x="551180" y="2390775"/>
            <a:ext cx="10450830" cy="2676525"/>
          </a:xfrm>
          <a:prstGeom prst="rect">
            <a:avLst/>
          </a:prstGeom>
          <a:noFill/>
          <a:ln w="9525">
            <a:noFill/>
          </a:ln>
        </p:spPr>
        <p:txBody>
          <a:bodyPr wrap="square">
            <a:spAutoFit/>
          </a:bodyPr>
          <a:p>
            <a:pPr marL="0" indent="0" algn="l"/>
            <a:r>
              <a:rPr lang="zh-CN" altLang="en-US" sz="2800" b="0">
                <a:latin typeface="Microsoft YaHei Regular" panose="020B0703020204020201" charset="-122"/>
                <a:ea typeface="Microsoft YaHei Regular" panose="020B0703020204020201" charset="-122"/>
                <a:cs typeface="宋体" panose="02010600030101010101" pitchFamily="2" charset="-122"/>
              </a:rPr>
              <a:t>接纳自我，不给自己泄气。</a:t>
            </a:r>
            <a:endParaRPr lang="zh-CN" altLang="en-US" sz="2800" b="0">
              <a:latin typeface="Microsoft YaHei Regular" panose="020B0703020204020201" charset="-122"/>
              <a:ea typeface="Microsoft YaHei Regular" panose="020B0703020204020201" charset="-122"/>
              <a:cs typeface="宋体" panose="02010600030101010101" pitchFamily="2" charset="-122"/>
            </a:endParaRPr>
          </a:p>
          <a:p>
            <a:pPr marL="0" indent="0" algn="l"/>
            <a:endParaRPr lang="zh-CN" altLang="en-US" sz="2800" b="0">
              <a:latin typeface="Microsoft YaHei Regular" panose="020B0703020204020201" charset="-122"/>
              <a:ea typeface="Microsoft YaHei Regular" panose="020B0703020204020201" charset="-122"/>
              <a:cs typeface="宋体" panose="02010600030101010101" pitchFamily="2" charset="-122"/>
            </a:endParaRPr>
          </a:p>
          <a:p>
            <a:pPr marL="0" indent="0" algn="l"/>
            <a:r>
              <a:rPr lang="zh-CN" altLang="en-US" sz="2800" b="0">
                <a:latin typeface="Microsoft YaHei Regular" panose="020B0703020204020201" charset="-122"/>
                <a:ea typeface="Microsoft YaHei Regular" panose="020B0703020204020201" charset="-122"/>
                <a:cs typeface="宋体" panose="02010600030101010101" pitchFamily="2" charset="-122"/>
              </a:rPr>
              <a:t>当我们处于困境之中时，从内在发现自己的力量，有助于支撑我们度过眼下的难关。</a:t>
            </a:r>
            <a:r>
              <a:rPr lang="zh-CN" altLang="en-US" sz="2800" b="0">
                <a:solidFill>
                  <a:srgbClr val="FF0000"/>
                </a:solidFill>
                <a:latin typeface="Microsoft YaHei Regular" panose="020B0703020204020201" charset="-122"/>
                <a:ea typeface="Microsoft YaHei Regular" panose="020B0703020204020201" charset="-122"/>
                <a:cs typeface="宋体" panose="02010600030101010101" pitchFamily="2" charset="-122"/>
              </a:rPr>
              <a:t>当你有信心去面对压力事件时，你能感受到对事件的掌控感，渐渐地你会对自己应对困境有所信心，这会形成一种积极的心理暗示，也会帮助你更好地应对困难。</a:t>
            </a:r>
            <a:endParaRPr lang="zh-CN" altLang="en-US" sz="2800">
              <a:latin typeface="Microsoft YaHei Regular" panose="020B0703020204020201" charset="-122"/>
              <a:ea typeface="Microsoft YaHei Regular" panose="020B0703020204020201"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714500" y="2021840"/>
            <a:ext cx="8762365" cy="2553335"/>
          </a:xfrm>
          <a:prstGeom prst="rect">
            <a:avLst/>
          </a:prstGeom>
          <a:noFill/>
        </p:spPr>
        <p:txBody>
          <a:bodyPr wrap="square" rtlCol="0" anchor="t">
            <a:spAutoFit/>
          </a:bodyPr>
          <a:p>
            <a:pPr algn="ctr"/>
            <a:endParaRPr lang="zh-CN" altLang="en-US" sz="32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sym typeface="+mn-ea"/>
              </a:rPr>
              <a:t>人有悲欢离合，月有阴晴圆缺，此事古难全。</a:t>
            </a:r>
            <a:endParaRPr lang="zh-CN" altLang="en-US" sz="32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sym typeface="+mn-ea"/>
              </a:rPr>
              <a:t>但愿人长久，千里共婵娟。</a:t>
            </a:r>
            <a:endParaRPr lang="zh-CN" altLang="en-US" sz="3200">
              <a:latin typeface="隶书" panose="02010509060101010101" charset="-122"/>
              <a:ea typeface="隶书" panose="02010509060101010101" charset="-122"/>
            </a:endParaRPr>
          </a:p>
          <a:p>
            <a:pPr algn="r"/>
            <a:endParaRPr lang="zh-CN" altLang="en-US" sz="3200">
              <a:latin typeface="隶书" panose="02010509060101010101" charset="-122"/>
              <a:ea typeface="隶书" panose="02010509060101010101" charset="-122"/>
              <a:sym typeface="+mn-ea"/>
            </a:endParaRPr>
          </a:p>
          <a:p>
            <a:pPr algn="r"/>
            <a:r>
              <a:rPr lang="zh-CN" altLang="en-US" sz="3200">
                <a:latin typeface="隶书" panose="02010509060101010101" charset="-122"/>
                <a:ea typeface="隶书" panose="02010509060101010101" charset="-122"/>
                <a:sym typeface="+mn-ea"/>
              </a:rPr>
              <a:t>——《水调歌头》</a:t>
            </a:r>
            <a:endParaRPr lang="zh-CN" altLang="en-US" sz="3200"/>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696520" y="520400"/>
            <a:ext cx="5967095" cy="583565"/>
          </a:xfrm>
          <a:prstGeom prst="rect">
            <a:avLst/>
          </a:prstGeom>
          <a:noFill/>
        </p:spPr>
        <p:txBody>
          <a:bodyPr wrap="none" rtlCol="0">
            <a:spAutoFit/>
          </a:bodyPr>
          <a:p>
            <a:r>
              <a:rPr kumimoji="1" lang="en-US" altLang="zh-CN" sz="3200"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L</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ove</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and</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a:t>
            </a:r>
            <a:r>
              <a:rPr kumimoji="1" lang="en-US" altLang="zh-CN" sz="3200" dirty="0">
                <a:latin typeface="Microsoft YaHei Regular" panose="020B0703020204020201" charset="-122"/>
                <a:ea typeface="Microsoft YaHei Regular" panose="020B0703020204020201" charset="-122"/>
                <a:cs typeface="Microsoft YaHei Regular" panose="020B0703020204020201" charset="-122"/>
              </a:rPr>
              <a:t>care</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  以</a:t>
            </a:r>
            <a:r>
              <a:rPr kumimoji="1" lang="zh-CN" altLang="en-US" sz="3200"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关爱</a:t>
            </a:r>
            <a:r>
              <a:rPr kumimoji="1" lang="zh-CN" altLang="en-US" sz="3200" dirty="0">
                <a:latin typeface="Microsoft YaHei Regular" panose="020B0703020204020201" charset="-122"/>
                <a:ea typeface="Microsoft YaHei Regular" panose="020B0703020204020201" charset="-122"/>
                <a:cs typeface="Microsoft YaHei Regular" panose="020B0703020204020201" charset="-122"/>
              </a:rPr>
              <a:t>滋养心灵</a:t>
            </a:r>
            <a:endParaRPr kumimoji="1" lang="zh-CN" altLang="en-US" sz="3200" dirty="0">
              <a:latin typeface="Microsoft YaHei Regular" panose="020B0703020204020201" charset="-122"/>
              <a:ea typeface="Microsoft YaHei Regular" panose="020B0703020204020201" charset="-122"/>
              <a:cs typeface="Microsoft YaHei Regular" panose="020B0703020204020201" charset="-122"/>
            </a:endParaRPr>
          </a:p>
        </p:txBody>
      </p:sp>
      <p:pic>
        <p:nvPicPr>
          <p:cNvPr id="3" name="图片 2"/>
          <p:cNvPicPr>
            <a:picLocks noChangeAspect="1"/>
          </p:cNvPicPr>
          <p:nvPr/>
        </p:nvPicPr>
        <p:blipFill>
          <a:blip r:embed="rId5"/>
          <a:stretch>
            <a:fillRect/>
          </a:stretch>
        </p:blipFill>
        <p:spPr>
          <a:xfrm>
            <a:off x="6788150" y="1310915"/>
            <a:ext cx="5403850" cy="4773663"/>
          </a:xfrm>
          <a:prstGeom prst="rect">
            <a:avLst/>
          </a:prstGeom>
        </p:spPr>
      </p:pic>
      <p:sp>
        <p:nvSpPr>
          <p:cNvPr id="5" name="文本框 4"/>
          <p:cNvSpPr txBox="1"/>
          <p:nvPr/>
        </p:nvSpPr>
        <p:spPr>
          <a:xfrm>
            <a:off x="639445" y="1310640"/>
            <a:ext cx="6080760" cy="5262245"/>
          </a:xfrm>
          <a:prstGeom prst="rect">
            <a:avLst/>
          </a:prstGeom>
          <a:noFill/>
        </p:spPr>
        <p:txBody>
          <a:bodyPr wrap="square" rtlCol="0">
            <a:spAutoFit/>
          </a:bodyPr>
          <a:p>
            <a:pPr algn="just"/>
            <a:r>
              <a:rPr lang="zh-CN" altLang="en-US" sz="2800">
                <a:latin typeface="Microsoft YaHei Regular" panose="020B0703020204020201" charset="-122"/>
                <a:ea typeface="Microsoft YaHei Regular" panose="020B0703020204020201" charset="-122"/>
              </a:rPr>
              <a:t>亲人朋友的关心和支持能帮助你度过危机。</a:t>
            </a:r>
            <a:endParaRPr lang="zh-CN" altLang="en-US" sz="2800">
              <a:latin typeface="Microsoft YaHei Regular" panose="020B0703020204020201" charset="-122"/>
              <a:ea typeface="Microsoft YaHei Regular" panose="020B0703020204020201" charset="-122"/>
            </a:endParaRPr>
          </a:p>
          <a:p>
            <a:pPr algn="just"/>
            <a:endParaRPr lang="zh-CN" altLang="en-US" sz="2800">
              <a:latin typeface="Microsoft YaHei Regular" panose="020B0703020204020201" charset="-122"/>
              <a:ea typeface="Microsoft YaHei Regular" panose="020B0703020204020201" charset="-122"/>
            </a:endParaRPr>
          </a:p>
          <a:p>
            <a:pPr algn="just"/>
            <a:r>
              <a:rPr lang="zh-CN" altLang="en-US" sz="2800">
                <a:latin typeface="Microsoft YaHei Regular" panose="020B0703020204020201" charset="-122"/>
                <a:ea typeface="Microsoft YaHei Regular" panose="020B0703020204020201" charset="-122"/>
              </a:rPr>
              <a:t>虽然和朋友聊聊问题并不能让问题消失，但能分享你的感受，获得支持，得到积极反馈，想到可能的决办法。我们每个人都不是一个孤立的人，如果你能够处于一个安全、和谐、轻松的社交氛围之中，你的家人、朋友以及同事等等能够给你帮助、支持和鼓励。</a:t>
            </a:r>
            <a:r>
              <a:rPr lang="zh-CN" altLang="en-US" sz="2800">
                <a:solidFill>
                  <a:srgbClr val="FF0000"/>
                </a:solidFill>
                <a:latin typeface="Microsoft YaHei Regular" panose="020B0703020204020201" charset="-122"/>
                <a:ea typeface="Microsoft YaHei Regular" panose="020B0703020204020201" charset="-122"/>
              </a:rPr>
              <a:t>当你的整个环境都是积极的，你的人生态度也会变得更加乐观开朗。</a:t>
            </a:r>
            <a:endParaRPr lang="zh-CN" altLang="en-US" sz="2800">
              <a:solidFill>
                <a:srgbClr val="FF0000"/>
              </a:solidFill>
              <a:latin typeface="Microsoft YaHei Regular" panose="020B0703020204020201" charset="-122"/>
              <a:ea typeface="Microsoft YaHei Regular" panose="020B0703020204020201" charset="-122"/>
            </a:endParaRPr>
          </a:p>
        </p:txBody>
      </p:sp>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753035" y="726140"/>
            <a:ext cx="5845175" cy="583565"/>
          </a:xfrm>
          <a:prstGeom prst="rect">
            <a:avLst/>
          </a:prstGeom>
          <a:noFill/>
        </p:spPr>
        <p:txBody>
          <a:bodyPr wrap="none" rtlCol="0">
            <a:spAutoFit/>
          </a:bodyPr>
          <a:lstStyle/>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E</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ngagement</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像匠人一样</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投入</a:t>
            </a:r>
            <a:endPar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endParaRPr>
          </a:p>
        </p:txBody>
      </p:sp>
      <p:sp>
        <p:nvSpPr>
          <p:cNvPr id="100" name="文本框 99"/>
          <p:cNvSpPr txBox="1"/>
          <p:nvPr/>
        </p:nvSpPr>
        <p:spPr>
          <a:xfrm>
            <a:off x="753110" y="1744345"/>
            <a:ext cx="5845175" cy="4831080"/>
          </a:xfrm>
          <a:prstGeom prst="rect">
            <a:avLst/>
          </a:prstGeom>
          <a:noFill/>
          <a:ln w="9525">
            <a:noFill/>
          </a:ln>
        </p:spPr>
        <p:txBody>
          <a:bodyPr wrap="square">
            <a:spAutoFit/>
          </a:bodyPr>
          <a:p>
            <a:pPr marL="0" indent="0" algn="l"/>
            <a:r>
              <a:rPr lang="zh-CN" altLang="en-US" sz="2800" b="0">
                <a:latin typeface="Microsoft YaHei Regular" panose="020B0703020204020201" charset="-122"/>
                <a:ea typeface="Microsoft YaHei Regular" panose="020B0703020204020201" charset="-122"/>
                <a:cs typeface="宋体" panose="02010600030101010101" pitchFamily="2" charset="-122"/>
              </a:rPr>
              <a:t>人们的痛苦往往是因为活在过去，或是活在未来：我们为过去的事感到懊悔、痛苦或是为未来感到焦虑。但当我们停下脚步，把注意力转移到当下，我们往往会发现情况其实没那么糟。</a:t>
            </a:r>
            <a:r>
              <a:rPr lang="zh-CN" altLang="en-US" sz="2800" b="0">
                <a:solidFill>
                  <a:srgbClr val="FF0000"/>
                </a:solidFill>
                <a:latin typeface="Microsoft YaHei Regular" panose="020B0703020204020201" charset="-122"/>
                <a:ea typeface="Microsoft YaHei Regular" panose="020B0703020204020201" charset="-122"/>
                <a:cs typeface="宋体" panose="02010600030101010101" pitchFamily="2" charset="-122"/>
              </a:rPr>
              <a:t>正念练习能够让我们更好地专注当下，并且也给我们提供了一些处理负面情绪的技巧。</a:t>
            </a:r>
            <a:r>
              <a:rPr lang="zh-CN" altLang="en-US" sz="2800" b="0">
                <a:latin typeface="Microsoft YaHei Regular" panose="020B0703020204020201" charset="-122"/>
                <a:ea typeface="Microsoft YaHei Regular" panose="020B0703020204020201" charset="-122"/>
                <a:cs typeface="宋体" panose="02010600030101010101" pitchFamily="2" charset="-122"/>
              </a:rPr>
              <a:t>合理运用正念练习，我们将不再被恐惧、愤怒和绝望裹挟，而是能更从容地应对这些情绪。</a:t>
            </a:r>
            <a:endParaRPr lang="zh-CN" altLang="en-US" sz="2800">
              <a:latin typeface="Microsoft YaHei Regular" panose="020B0703020204020201" charset="-122"/>
              <a:ea typeface="Microsoft YaHei Regular" panose="020B0703020204020201" charset="-122"/>
            </a:endParaRPr>
          </a:p>
        </p:txBody>
      </p:sp>
      <p:pic>
        <p:nvPicPr>
          <p:cNvPr id="4" name="图片 3"/>
          <p:cNvPicPr>
            <a:picLocks noChangeAspect="1"/>
          </p:cNvPicPr>
          <p:nvPr/>
        </p:nvPicPr>
        <p:blipFill>
          <a:blip r:embed="rId5"/>
          <a:stretch>
            <a:fillRect/>
          </a:stretch>
        </p:blipFill>
        <p:spPr>
          <a:xfrm>
            <a:off x="6769735" y="1981200"/>
            <a:ext cx="5148580" cy="28956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042670" y="1282700"/>
            <a:ext cx="10392410" cy="4030980"/>
          </a:xfrm>
          <a:prstGeom prst="rect">
            <a:avLst/>
          </a:prstGeom>
          <a:noFill/>
        </p:spPr>
        <p:txBody>
          <a:bodyPr wrap="square" rtlCol="0">
            <a:spAutoFit/>
          </a:bodyPr>
          <a:p>
            <a:pPr algn="just"/>
            <a:r>
              <a:rPr lang="zh-CN" altLang="en-US" sz="3200" b="1">
                <a:solidFill>
                  <a:srgbClr val="FF0000"/>
                </a:solidFill>
                <a:latin typeface="Microsoft YaHei Bold" panose="020B0703020204020201" charset="-122"/>
                <a:ea typeface="Microsoft YaHei Bold" panose="020B0703020204020201" charset="-122"/>
                <a:cs typeface="Microsoft YaHei Regular" panose="020B0703020204020201" charset="-122"/>
                <a:sym typeface="+mn-ea"/>
              </a:rPr>
              <a:t>心理韧性</a:t>
            </a:r>
            <a:endParaRPr lang="zh-CN" altLang="en-US" sz="3200">
              <a:latin typeface="Microsoft YaHei Regular" panose="020B0703020204020201" charset="-122"/>
              <a:ea typeface="Microsoft YaHei Regular" panose="020B0703020204020201" charset="-122"/>
              <a:cs typeface="Microsoft YaHei Regular" panose="020B0703020204020201" charset="-122"/>
              <a:sym typeface="+mn-ea"/>
            </a:endParaRPr>
          </a:p>
          <a:p>
            <a:pPr algn="just"/>
            <a:endParaRPr lang="zh-CN" altLang="en-US" sz="3200">
              <a:latin typeface="Microsoft YaHei Regular" panose="020B0703020204020201" charset="-122"/>
              <a:ea typeface="Microsoft YaHei Regular" panose="020B0703020204020201" charset="-122"/>
              <a:cs typeface="Microsoft YaHei Regular" panose="020B0703020204020201" charset="-122"/>
              <a:sym typeface="+mn-ea"/>
            </a:endParaRPr>
          </a:p>
          <a:p>
            <a:pPr algn="just"/>
            <a:r>
              <a:rPr lang="zh-CN" altLang="en-US" sz="3200">
                <a:latin typeface="Microsoft YaHei Regular" panose="020B0703020204020201" charset="-122"/>
                <a:ea typeface="Microsoft YaHei Regular" panose="020B0703020204020201" charset="-122"/>
                <a:cs typeface="Microsoft YaHei Regular" panose="020B0703020204020201" charset="-122"/>
              </a:rPr>
              <a:t>定义</a:t>
            </a:r>
            <a:r>
              <a:rPr lang="en-US" altLang="zh-CN" sz="3200">
                <a:latin typeface="Microsoft YaHei Regular" panose="020B0703020204020201" charset="-122"/>
                <a:ea typeface="Microsoft YaHei Regular" panose="020B0703020204020201" charset="-122"/>
                <a:cs typeface="Microsoft YaHei Regular" panose="020B0703020204020201" charset="-122"/>
              </a:rPr>
              <a:t>1:</a:t>
            </a:r>
            <a:r>
              <a:rPr lang="zh-CN" altLang="en-US" sz="3200">
                <a:latin typeface="Microsoft YaHei Regular" panose="020B0703020204020201" charset="-122"/>
                <a:ea typeface="Microsoft YaHei Regular" panose="020B0703020204020201" charset="-122"/>
                <a:cs typeface="Microsoft YaHei Regular" panose="020B0703020204020201" charset="-122"/>
              </a:rPr>
              <a:t>是指个人在遭遇了困难、失败甚至承受创伤后，仍然能恢复并成功适应的过程，也就是个体面对逆境、挑战和挫折的“反弹能力”。</a:t>
            </a:r>
            <a:endParaRPr lang="zh-CN" altLang="en-US" sz="3200">
              <a:latin typeface="Microsoft YaHei Regular" panose="020B0703020204020201" charset="-122"/>
              <a:ea typeface="Microsoft YaHei Regular" panose="020B0703020204020201" charset="-122"/>
              <a:cs typeface="Microsoft YaHei Regular" panose="020B0703020204020201" charset="-122"/>
            </a:endParaRPr>
          </a:p>
          <a:p>
            <a:pPr algn="just"/>
            <a:endParaRPr lang="zh-CN" altLang="en-US" sz="3200">
              <a:latin typeface="Microsoft YaHei Regular" panose="020B0703020204020201" charset="-122"/>
              <a:ea typeface="Microsoft YaHei Regular" panose="020B0703020204020201" charset="-122"/>
              <a:cs typeface="Microsoft YaHei Regular" panose="020B0703020204020201" charset="-122"/>
            </a:endParaRPr>
          </a:p>
          <a:p>
            <a:pPr algn="just"/>
            <a:r>
              <a:rPr lang="zh-CN" altLang="en-US" sz="3200">
                <a:latin typeface="Microsoft YaHei Regular" panose="020B0703020204020201" charset="-122"/>
                <a:ea typeface="Microsoft YaHei Regular" panose="020B0703020204020201" charset="-122"/>
                <a:cs typeface="Microsoft YaHei Regular" panose="020B0703020204020201" charset="-122"/>
              </a:rPr>
              <a:t>定义</a:t>
            </a:r>
            <a:r>
              <a:rPr lang="en-US" altLang="zh-CN" sz="3200">
                <a:latin typeface="Microsoft YaHei Regular" panose="020B0703020204020201" charset="-122"/>
                <a:ea typeface="Microsoft YaHei Regular" panose="020B0703020204020201" charset="-122"/>
                <a:cs typeface="Microsoft YaHei Regular" panose="020B0703020204020201" charset="-122"/>
              </a:rPr>
              <a:t>2:</a:t>
            </a:r>
            <a:r>
              <a:rPr lang="zh-CN" altLang="en-US" sz="3200">
                <a:latin typeface="Microsoft YaHei Regular" panose="020B0703020204020201" charset="-122"/>
                <a:ea typeface="Microsoft YaHei Regular" panose="020B0703020204020201" charset="-122"/>
                <a:cs typeface="Microsoft YaHei Regular" panose="020B0703020204020201" charset="-122"/>
              </a:rPr>
              <a:t>是从逆境、矛盾、失败甚至是积极事件中恢复常态的能力。</a:t>
            </a:r>
            <a:endParaRPr lang="zh-CN" altLang="en-US" sz="3200">
              <a:latin typeface="Microsoft YaHei Regular" panose="020B0703020204020201" charset="-122"/>
              <a:ea typeface="Microsoft YaHei Regular" panose="020B0703020204020201" charset="-122"/>
              <a:cs typeface="Microsoft YaHei Regular" panose="020B0703020204020201"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753035" y="726140"/>
            <a:ext cx="5845175" cy="583565"/>
          </a:xfrm>
          <a:prstGeom prst="rect">
            <a:avLst/>
          </a:prstGeom>
          <a:noFill/>
        </p:spPr>
        <p:txBody>
          <a:bodyPr wrap="none" rtlCol="0">
            <a:spAutoFit/>
          </a:bodyPr>
          <a:lstStyle/>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E</a:t>
            </a:r>
            <a:r>
              <a:rPr kumimoji="1" lang="en-US" altLang="zh-CN" sz="3200" b="1" dirty="0">
                <a:latin typeface="Microsoft YaHei Regular" panose="020B0703020204020201" charset="-122"/>
                <a:ea typeface="Microsoft YaHei Regular" panose="020B0703020204020201" charset="-122"/>
                <a:cs typeface="Microsoft YaHei Regular" panose="020B0703020204020201" charset="-122"/>
              </a:rPr>
              <a:t>ngagement</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  像匠人一样</a:t>
            </a:r>
            <a:r>
              <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投入</a:t>
            </a:r>
            <a:endParaRPr kumimoji="1" lang="zh-CN" altLang="en-US"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endParaRPr>
          </a:p>
        </p:txBody>
      </p:sp>
      <p:pic>
        <p:nvPicPr>
          <p:cNvPr id="7" name="图片 6"/>
          <p:cNvPicPr>
            <a:picLocks noChangeAspect="1"/>
          </p:cNvPicPr>
          <p:nvPr/>
        </p:nvPicPr>
        <p:blipFill>
          <a:blip r:embed="rId5"/>
          <a:stretch>
            <a:fillRect/>
          </a:stretch>
        </p:blipFill>
        <p:spPr>
          <a:xfrm>
            <a:off x="0" y="1642745"/>
            <a:ext cx="5760720" cy="3709035"/>
          </a:xfrm>
          <a:prstGeom prst="rect">
            <a:avLst/>
          </a:prstGeom>
        </p:spPr>
      </p:pic>
      <p:sp>
        <p:nvSpPr>
          <p:cNvPr id="8" name="文本框 7"/>
          <p:cNvSpPr txBox="1"/>
          <p:nvPr/>
        </p:nvSpPr>
        <p:spPr>
          <a:xfrm>
            <a:off x="4668445" y="6013150"/>
            <a:ext cx="1929765" cy="583565"/>
          </a:xfrm>
          <a:prstGeom prst="rect">
            <a:avLst/>
          </a:prstGeom>
          <a:noFill/>
        </p:spPr>
        <p:txBody>
          <a:bodyPr wrap="none" rtlCol="0">
            <a:spAutoFit/>
          </a:bodyPr>
          <a:p>
            <a:r>
              <a:rPr kumimoji="1" lang="en-US" altLang="zh-CN" sz="3200" b="1" dirty="0">
                <a:solidFill>
                  <a:srgbClr val="FF0000"/>
                </a:solidFill>
                <a:latin typeface="Microsoft YaHei Regular" panose="020B0703020204020201" charset="-122"/>
                <a:ea typeface="Microsoft YaHei Regular" panose="020B0703020204020201" charset="-122"/>
                <a:cs typeface="Microsoft YaHei Regular" panose="020B0703020204020201" charset="-122"/>
              </a:rPr>
              <a:t> </a:t>
            </a:r>
            <a:r>
              <a:rPr kumimoji="1" lang="zh-CN" altLang="en-US" sz="3200" b="1" dirty="0">
                <a:latin typeface="Microsoft YaHei Regular" panose="020B0703020204020201" charset="-122"/>
                <a:ea typeface="Microsoft YaHei Regular" panose="020B0703020204020201" charset="-122"/>
                <a:cs typeface="Microsoft YaHei Regular" panose="020B0703020204020201" charset="-122"/>
              </a:rPr>
              <a:t>正念练习</a:t>
            </a:r>
            <a:endParaRPr kumimoji="1" lang="zh-CN" altLang="en-US" sz="3200" b="1" dirty="0">
              <a:latin typeface="Microsoft YaHei Regular" panose="020B0703020204020201" charset="-122"/>
              <a:ea typeface="Microsoft YaHei Regular" panose="020B0703020204020201" charset="-122"/>
              <a:cs typeface="Microsoft YaHei Regular" panose="020B0703020204020201" charset="-122"/>
            </a:endParaRPr>
          </a:p>
        </p:txBody>
      </p:sp>
      <p:pic>
        <p:nvPicPr>
          <p:cNvPr id="11" name="图片 10" descr="截屏2021-11-08 15.42.05"/>
          <p:cNvPicPr>
            <a:picLocks noChangeAspect="1"/>
          </p:cNvPicPr>
          <p:nvPr/>
        </p:nvPicPr>
        <p:blipFill>
          <a:blip r:embed="rId6"/>
          <a:stretch>
            <a:fillRect/>
          </a:stretch>
        </p:blipFill>
        <p:spPr>
          <a:xfrm>
            <a:off x="6335395" y="1642745"/>
            <a:ext cx="5523230" cy="3924935"/>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525000" y="5506418"/>
            <a:ext cx="2667001" cy="1351582"/>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739313" y="5651897"/>
            <a:ext cx="685800" cy="685800"/>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custDataLst>
              <p:tags r:id="rId5"/>
            </p:custDataLst>
          </p:nvPr>
        </p:nvSpPr>
        <p:spPr>
          <a:xfrm>
            <a:off x="3378095" y="1205535"/>
            <a:ext cx="5435802" cy="1323439"/>
          </a:xfrm>
          <a:prstGeom prst="rect">
            <a:avLst/>
          </a:prstGeom>
          <a:noFill/>
        </p:spPr>
        <p:txBody>
          <a:bodyPr wrap="square" rtlCol="0">
            <a:spAutoFit/>
          </a:bodyPr>
          <a:lstStyle/>
          <a:p>
            <a:pPr algn="dist"/>
            <a:r>
              <a:rPr lang="en-US" altLang="zh-CN" sz="8000">
                <a:gradFill>
                  <a:gsLst>
                    <a:gs pos="0">
                      <a:srgbClr val="80E6FD"/>
                    </a:gs>
                    <a:gs pos="100000">
                      <a:srgbClr val="F38EB0"/>
                    </a:gs>
                  </a:gsLst>
                  <a:lin ang="2700000" scaled="0"/>
                </a:gradFill>
                <a:latin typeface="汉仪海纹体简" panose="01010104010101010101" pitchFamily="2" charset="-122"/>
                <a:ea typeface="汉仪海纹体简" panose="01010104010101010101" pitchFamily="2" charset="-122"/>
              </a:rPr>
              <a:t>THANKS</a:t>
            </a:r>
            <a:endParaRPr lang="zh-CN" altLang="en-US" sz="8000">
              <a:gradFill>
                <a:gsLst>
                  <a:gs pos="0">
                    <a:srgbClr val="80E6FD"/>
                  </a:gs>
                  <a:gs pos="100000">
                    <a:srgbClr val="F38EB0"/>
                  </a:gs>
                </a:gsLst>
                <a:lin ang="2700000" scaled="0"/>
              </a:gradFill>
              <a:latin typeface="汉仪海纹体简" panose="01010104010101010101" pitchFamily="2" charset="-122"/>
              <a:ea typeface="汉仪海纹体简" panose="01010104010101010101" pitchFamily="2" charset="-122"/>
            </a:endParaRPr>
          </a:p>
        </p:txBody>
      </p:sp>
      <p:sp>
        <p:nvSpPr>
          <p:cNvPr id="37" name="文本框 36"/>
          <p:cNvSpPr txBox="1"/>
          <p:nvPr>
            <p:custDataLst>
              <p:tags r:id="rId6"/>
            </p:custDataLst>
          </p:nvPr>
        </p:nvSpPr>
        <p:spPr>
          <a:xfrm>
            <a:off x="1982980" y="2884527"/>
            <a:ext cx="8226033" cy="1106805"/>
          </a:xfrm>
          <a:prstGeom prst="rect">
            <a:avLst/>
          </a:prstGeom>
          <a:noFill/>
        </p:spPr>
        <p:txBody>
          <a:bodyPr wrap="square" rtlCol="0">
            <a:spAutoFit/>
          </a:bodyPr>
          <a:lstStyle/>
          <a:p>
            <a:pPr algn="dist"/>
            <a:r>
              <a:rPr lang="zh-CN" altLang="en-US" sz="6600" b="1">
                <a:solidFill>
                  <a:schemeClr val="tx1">
                    <a:lumMod val="65000"/>
                    <a:lumOff val="35000"/>
                  </a:schemeClr>
                </a:solidFill>
                <a:latin typeface="微软雅黑" panose="020B0703020204020201" charset="-122"/>
                <a:ea typeface="微软雅黑" panose="020B0703020204020201" charset="-122"/>
              </a:rPr>
              <a:t>感谢您的聆听</a:t>
            </a:r>
            <a:endParaRPr lang="zh-CN" altLang="en-US" sz="6600" b="1">
              <a:solidFill>
                <a:schemeClr val="tx1">
                  <a:lumMod val="65000"/>
                  <a:lumOff val="35000"/>
                </a:schemeClr>
              </a:solidFill>
              <a:latin typeface="微软雅黑" panose="020B0703020204020201" charset="-122"/>
              <a:ea typeface="微软雅黑" panose="020B0703020204020201" charset="-122"/>
            </a:endParaRPr>
          </a:p>
        </p:txBody>
      </p:sp>
    </p:spTree>
    <p:custDataLst>
      <p:tags r:id="rId7"/>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1000"/>
                                        <p:tgtEl>
                                          <p:spTgt spid="37"/>
                                        </p:tgtEl>
                                      </p:cBhvr>
                                    </p:animEffect>
                                    <p:anim calcmode="lin" valueType="num">
                                      <p:cBhvr>
                                        <p:cTn id="13" dur="1000" fill="hold"/>
                                        <p:tgtEl>
                                          <p:spTgt spid="37"/>
                                        </p:tgtEl>
                                        <p:attrNameLst>
                                          <p:attrName>ppt_x</p:attrName>
                                        </p:attrNameLst>
                                      </p:cBhvr>
                                      <p:tavLst>
                                        <p:tav tm="0">
                                          <p:val>
                                            <p:strVal val="#ppt_x"/>
                                          </p:val>
                                        </p:tav>
                                        <p:tav tm="100000">
                                          <p:val>
                                            <p:strVal val="#ppt_x"/>
                                          </p:val>
                                        </p:tav>
                                      </p:tavLst>
                                    </p:anim>
                                    <p:anim calcmode="lin" valueType="num">
                                      <p:cBhvr>
                                        <p:cTn id="14"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5"/>
          <a:stretch>
            <a:fillRect/>
          </a:stretch>
        </p:blipFill>
        <p:spPr>
          <a:xfrm>
            <a:off x="2012315" y="359410"/>
            <a:ext cx="3148330" cy="5845175"/>
          </a:xfrm>
          <a:prstGeom prst="rect">
            <a:avLst/>
          </a:prstGeom>
        </p:spPr>
      </p:pic>
      <p:sp>
        <p:nvSpPr>
          <p:cNvPr id="5" name="文本框 4"/>
          <p:cNvSpPr txBox="1"/>
          <p:nvPr/>
        </p:nvSpPr>
        <p:spPr>
          <a:xfrm>
            <a:off x="6438900" y="1758950"/>
            <a:ext cx="3840480" cy="2799715"/>
          </a:xfrm>
          <a:prstGeom prst="rect">
            <a:avLst/>
          </a:prstGeom>
          <a:noFill/>
        </p:spPr>
        <p:txBody>
          <a:bodyPr wrap="none" rtlCol="0">
            <a:spAutoFit/>
          </a:bodyPr>
          <a:p>
            <a:pPr algn="ctr"/>
            <a:r>
              <a:rPr lang="zh-CN" altLang="en-US" sz="4800">
                <a:latin typeface="隶书" panose="02010509060101010101" charset="-122"/>
                <a:ea typeface="隶书" panose="02010509060101010101" charset="-122"/>
              </a:rPr>
              <a:t>竹石（郑燮）</a:t>
            </a:r>
            <a:endParaRPr lang="zh-CN" altLang="en-US" sz="48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rPr>
              <a:t>咬定青山不放松，</a:t>
            </a:r>
            <a:endParaRPr lang="zh-CN" altLang="en-US" sz="32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rPr>
              <a:t>立根原在破岩中。 </a:t>
            </a:r>
            <a:endParaRPr lang="zh-CN" altLang="en-US" sz="32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rPr>
              <a:t>千磨万击还坚劲，</a:t>
            </a:r>
            <a:endParaRPr lang="zh-CN" altLang="en-US" sz="3200">
              <a:latin typeface="隶书" panose="02010509060101010101" charset="-122"/>
              <a:ea typeface="隶书" panose="02010509060101010101" charset="-122"/>
            </a:endParaRPr>
          </a:p>
          <a:p>
            <a:pPr algn="ctr"/>
            <a:r>
              <a:rPr lang="zh-CN" altLang="en-US" sz="3200">
                <a:latin typeface="隶书" panose="02010509060101010101" charset="-122"/>
                <a:ea typeface="隶书" panose="02010509060101010101" charset="-122"/>
              </a:rPr>
              <a:t>任尔东西南北风。</a:t>
            </a:r>
            <a:endParaRPr lang="zh-CN" altLang="en-US" sz="3200">
              <a:latin typeface="隶书" panose="02010509060101010101" charset="-122"/>
              <a:ea typeface="隶书" panose="02010509060101010101" charset="-122"/>
            </a:endParaRPr>
          </a:p>
        </p:txBody>
      </p:sp>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5"/>
          <a:stretch>
            <a:fillRect/>
          </a:stretch>
        </p:blipFill>
        <p:spPr>
          <a:xfrm>
            <a:off x="4733925" y="0"/>
            <a:ext cx="5005705" cy="6829425"/>
          </a:xfrm>
          <a:prstGeom prst="rect">
            <a:avLst/>
          </a:prstGeom>
        </p:spPr>
      </p:pic>
      <p:pic>
        <p:nvPicPr>
          <p:cNvPr id="6" name="图片 5"/>
          <p:cNvPicPr>
            <a:picLocks noChangeAspect="1"/>
          </p:cNvPicPr>
          <p:nvPr/>
        </p:nvPicPr>
        <p:blipFill>
          <a:blip r:embed="rId6"/>
          <a:stretch>
            <a:fillRect/>
          </a:stretch>
        </p:blipFill>
        <p:spPr>
          <a:xfrm>
            <a:off x="1165860" y="1136015"/>
            <a:ext cx="3116580" cy="3479800"/>
          </a:xfrm>
          <a:prstGeom prst="rect">
            <a:avLst/>
          </a:prstGeom>
        </p:spPr>
      </p:pic>
    </p:spTree>
    <p:custDataLst>
      <p:tags r:id="rId7"/>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042670" y="1282700"/>
            <a:ext cx="10392410" cy="3169285"/>
          </a:xfrm>
          <a:prstGeom prst="rect">
            <a:avLst/>
          </a:prstGeom>
          <a:noFill/>
        </p:spPr>
        <p:txBody>
          <a:bodyPr wrap="square" rtlCol="0">
            <a:spAutoFit/>
          </a:bodyPr>
          <a:p>
            <a:pPr algn="just"/>
            <a:r>
              <a:rPr lang="zh-CN" altLang="en-US" sz="3200" b="1">
                <a:solidFill>
                  <a:schemeClr val="tx1"/>
                </a:solidFill>
                <a:latin typeface="Microsoft YaHei Bold" panose="020B0703020204020201" charset="-122"/>
                <a:ea typeface="Microsoft YaHei Bold" panose="020B0703020204020201" charset="-122"/>
                <a:cs typeface="Microsoft YaHei Regular" panose="020B0703020204020201" charset="-122"/>
                <a:sym typeface="+mn-ea"/>
              </a:rPr>
              <a:t>高心理韧性者的特质：</a:t>
            </a:r>
            <a:endParaRPr lang="zh-CN" altLang="en-US" sz="3200" b="1">
              <a:solidFill>
                <a:schemeClr val="tx1"/>
              </a:solidFill>
              <a:latin typeface="Microsoft YaHei Bold" panose="020B0703020204020201" charset="-122"/>
              <a:ea typeface="Microsoft YaHei Bold" panose="020B0703020204020201" charset="-122"/>
              <a:cs typeface="Microsoft YaHei Regular" panose="020B0703020204020201" charset="-122"/>
              <a:sym typeface="+mn-ea"/>
            </a:endParaRPr>
          </a:p>
          <a:p>
            <a:pPr algn="just"/>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a:p>
            <a:pPr marL="457200" indent="-457200" algn="just">
              <a:buFont typeface="Arial" panose="020B0A04020102020204" pitchFamily="34" charset="0"/>
              <a:buChar char="•"/>
            </a:pP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积极</a:t>
            </a:r>
            <a:r>
              <a:rPr lang="zh-CN" altLang="en-US" sz="2800">
                <a:latin typeface="Microsoft YaHei" panose="020B0703020204020201" charset="-122"/>
                <a:ea typeface="Microsoft YaHei" panose="020B0703020204020201" charset="-122"/>
                <a:cs typeface="Microsoft YaHei Regular" panose="020B0703020204020201" charset="-122"/>
                <a:sym typeface="+mn-ea"/>
              </a:rPr>
              <a:t>乐观</a:t>
            </a: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的认知风格</a:t>
            </a:r>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a:p>
            <a:pPr marL="457200" indent="-457200" algn="just">
              <a:buFont typeface="Arial" panose="020B0A04020102020204" pitchFamily="34" charset="0"/>
              <a:buChar char="•"/>
            </a:pP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灵活的情绪调节</a:t>
            </a:r>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a:p>
            <a:pPr marL="457200" indent="-457200" algn="just">
              <a:buFont typeface="Arial" panose="020B0A04020102020204" pitchFamily="34" charset="0"/>
              <a:buChar char="•"/>
            </a:pP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强大的自我效能感</a:t>
            </a:r>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a:p>
            <a:pPr marL="457200" indent="-457200" algn="just">
              <a:buFont typeface="Arial" panose="020B0A04020102020204" pitchFamily="34" charset="0"/>
              <a:buChar char="•"/>
            </a:pP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解决问题的行动精神</a:t>
            </a:r>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a:p>
            <a:pPr marL="457200" indent="-457200" algn="just">
              <a:buFont typeface="Arial" panose="020B0A04020102020204" pitchFamily="34" charset="0"/>
              <a:buChar char="•"/>
            </a:pPr>
            <a:r>
              <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rPr>
              <a:t>良好的人际关系</a:t>
            </a:r>
            <a:endParaRPr lang="zh-CN" altLang="en-US" sz="2800">
              <a:solidFill>
                <a:schemeClr val="tx1"/>
              </a:solidFill>
              <a:latin typeface="Microsoft YaHei" panose="020B0703020204020201" charset="-122"/>
              <a:ea typeface="Microsoft YaHei" panose="020B0703020204020201" charset="-122"/>
              <a:cs typeface="Microsoft YaHei Regular" panose="020B0703020204020201" charset="-122"/>
              <a:sym typeface="+mn-ea"/>
            </a:endParaRPr>
          </a:p>
        </p:txBody>
      </p:sp>
      <p:pic>
        <p:nvPicPr>
          <p:cNvPr id="3" name="图片 2"/>
          <p:cNvPicPr>
            <a:picLocks noChangeAspect="1"/>
          </p:cNvPicPr>
          <p:nvPr/>
        </p:nvPicPr>
        <p:blipFill>
          <a:blip r:embed="rId5"/>
          <a:stretch>
            <a:fillRect/>
          </a:stretch>
        </p:blipFill>
        <p:spPr>
          <a:xfrm>
            <a:off x="6961505" y="359410"/>
            <a:ext cx="3148330" cy="584517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5"/>
          <a:stretch>
            <a:fillRect/>
          </a:stretch>
        </p:blipFill>
        <p:spPr>
          <a:xfrm>
            <a:off x="318135" y="981075"/>
            <a:ext cx="6561455" cy="4418965"/>
          </a:xfrm>
          <a:prstGeom prst="rect">
            <a:avLst/>
          </a:prstGeom>
        </p:spPr>
      </p:pic>
      <p:pic>
        <p:nvPicPr>
          <p:cNvPr id="8" name="图片 7"/>
          <p:cNvPicPr>
            <a:picLocks noChangeAspect="1"/>
          </p:cNvPicPr>
          <p:nvPr/>
        </p:nvPicPr>
        <p:blipFill rotWithShape="1">
          <a:blip r:embed="rId6"/>
          <a:srcRect b="41993"/>
          <a:stretch>
            <a:fillRect/>
          </a:stretch>
        </p:blipFill>
        <p:spPr>
          <a:xfrm>
            <a:off x="7410450" y="1496060"/>
            <a:ext cx="4106545" cy="3259455"/>
          </a:xfrm>
          <a:prstGeom prst="rect">
            <a:avLst/>
          </a:prstGeom>
        </p:spPr>
      </p:pic>
      <p:sp>
        <p:nvSpPr>
          <p:cNvPr id="9" name="矩形 8"/>
          <p:cNvSpPr/>
          <p:nvPr/>
        </p:nvSpPr>
        <p:spPr>
          <a:xfrm>
            <a:off x="7147560" y="5019675"/>
            <a:ext cx="4205605" cy="1198880"/>
          </a:xfrm>
          <a:prstGeom prst="rect">
            <a:avLst/>
          </a:prstGeom>
        </p:spPr>
        <p:txBody>
          <a:bodyPr wrap="square">
            <a:spAutoFit/>
          </a:bodyPr>
          <a:p>
            <a:pPr algn="ctr"/>
            <a:r>
              <a:rPr lang="zh-CN" altLang="en-US"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rPr>
              <a:t>马丁</a:t>
            </a:r>
            <a:r>
              <a:rPr lang="en-US" altLang="zh-CN"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rPr>
              <a:t>·</a:t>
            </a:r>
            <a:r>
              <a:rPr lang="zh-CN" altLang="en-US"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rPr>
              <a:t>塞利格曼</a:t>
            </a:r>
            <a:endParaRPr lang="zh-CN" altLang="en-US"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endParaRPr>
          </a:p>
          <a:p>
            <a:pPr algn="ctr"/>
            <a:r>
              <a:rPr lang="en-US" altLang="zh-CN"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rPr>
              <a:t>(Martin E.P. Seligman )</a:t>
            </a:r>
            <a:endParaRPr lang="en-US" altLang="zh-CN"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endParaRPr>
          </a:p>
          <a:p>
            <a:pPr algn="ctr"/>
            <a:r>
              <a:rPr lang="zh-CN" altLang="en-US" sz="2400" dirty="0">
                <a:solidFill>
                  <a:srgbClr val="333333"/>
                </a:solidFill>
                <a:latin typeface="Microsoft YaHei Regular" panose="020B0703020204020201" charset="-122"/>
                <a:ea typeface="Microsoft YaHei Regular" panose="020B0703020204020201" charset="-122"/>
                <a:cs typeface="Microsoft YaHei Regular" panose="020B0703020204020201" charset="-122"/>
              </a:rPr>
              <a:t>曾任美国心理学会主席</a:t>
            </a:r>
            <a:endParaRPr lang="zh-CN" altLang="en-US" sz="2400" dirty="0">
              <a:latin typeface="Microsoft YaHei Regular" panose="020B0703020204020201" charset="-122"/>
              <a:ea typeface="Microsoft YaHei Regular" panose="020B0703020204020201" charset="-122"/>
              <a:cs typeface="Microsoft YaHei Regular" panose="020B0703020204020201" charset="-122"/>
            </a:endParaRPr>
          </a:p>
        </p:txBody>
      </p:sp>
      <p:sp>
        <p:nvSpPr>
          <p:cNvPr id="3" name="矩形 2"/>
          <p:cNvSpPr/>
          <p:nvPr/>
        </p:nvSpPr>
        <p:spPr>
          <a:xfrm>
            <a:off x="2673985" y="359410"/>
            <a:ext cx="4205605" cy="460375"/>
          </a:xfrm>
          <a:prstGeom prst="rect">
            <a:avLst/>
          </a:prstGeom>
        </p:spPr>
        <p:txBody>
          <a:bodyPr wrap="square">
            <a:spAutoFit/>
          </a:bodyPr>
          <a:p>
            <a:pPr algn="l"/>
            <a:r>
              <a:rPr lang="zh-CN" altLang="en-US" sz="2400" b="1" dirty="0">
                <a:solidFill>
                  <a:srgbClr val="333333"/>
                </a:solidFill>
                <a:latin typeface="Microsoft YaHei Bold" panose="020B0703020204020201" charset="-122"/>
                <a:ea typeface="Microsoft YaHei Bold" panose="020B0703020204020201" charset="-122"/>
                <a:cs typeface="Microsoft YaHei Bold" panose="020B0703020204020201" charset="-122"/>
              </a:rPr>
              <a:t>“习得性无助”</a:t>
            </a:r>
            <a:endParaRPr lang="zh-CN" altLang="en-US" sz="2400" b="1" dirty="0">
              <a:solidFill>
                <a:srgbClr val="333333"/>
              </a:solidFill>
              <a:latin typeface="Microsoft YaHei Bold" panose="020B0703020204020201" charset="-122"/>
              <a:ea typeface="Microsoft YaHei Bold" panose="020B0703020204020201" charset="-122"/>
              <a:cs typeface="Microsoft YaHei Bold" panose="020B0703020204020201" charset="-122"/>
            </a:endParaRPr>
          </a:p>
        </p:txBody>
      </p:sp>
    </p:spTree>
    <p:custDataLst>
      <p:tags r:id="rId7"/>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857885" y="1066165"/>
            <a:ext cx="10216515" cy="583565"/>
          </a:xfrm>
          <a:prstGeom prst="rect">
            <a:avLst/>
          </a:prstGeom>
          <a:noFill/>
        </p:spPr>
        <p:txBody>
          <a:bodyPr wrap="square" rtlCol="0" anchor="t">
            <a:spAutoFit/>
          </a:bodyPr>
          <a:p>
            <a:r>
              <a:rPr lang="zh-CN" altLang="en-US" sz="3200" b="1">
                <a:latin typeface="Microsoft YaHei Bold" panose="020B0703020204020201" charset="-122"/>
                <a:ea typeface="Microsoft YaHei Bold" panose="020B0703020204020201" charset="-122"/>
                <a:cs typeface="Microsoft YaHei Regular" panose="020B0703020204020201" charset="-122"/>
              </a:rPr>
              <a:t>归因风格：再接再厉、屡败屡战的秘密</a:t>
            </a:r>
            <a:endParaRPr lang="zh-CN" altLang="en-US" sz="3200" b="1">
              <a:latin typeface="Microsoft YaHei Bold" panose="020B0703020204020201" charset="-122"/>
              <a:ea typeface="Microsoft YaHei Bold" panose="020B0703020204020201" charset="-122"/>
              <a:cs typeface="Microsoft YaHei Regular" panose="020B0703020204020201" charset="-122"/>
            </a:endParaRPr>
          </a:p>
        </p:txBody>
      </p:sp>
      <p:graphicFrame>
        <p:nvGraphicFramePr>
          <p:cNvPr id="2" name="表格 1"/>
          <p:cNvGraphicFramePr/>
          <p:nvPr>
            <p:custDataLst>
              <p:tags r:id="rId5"/>
            </p:custDataLst>
          </p:nvPr>
        </p:nvGraphicFramePr>
        <p:xfrm>
          <a:off x="857885" y="2002155"/>
          <a:ext cx="10829925" cy="3750945"/>
        </p:xfrm>
        <a:graphic>
          <a:graphicData uri="http://schemas.openxmlformats.org/drawingml/2006/table">
            <a:tbl>
              <a:tblPr firstRow="1" bandRow="1">
                <a:tableStyleId>{5C22544A-7EE6-4342-B048-85BDC9FD1C3A}</a:tableStyleId>
              </a:tblPr>
              <a:tblGrid>
                <a:gridCol w="2038985"/>
                <a:gridCol w="2840355"/>
                <a:gridCol w="3242945"/>
                <a:gridCol w="2707640"/>
              </a:tblGrid>
              <a:tr h="1250315">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r>
                        <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rPr>
                        <a:t>Personal自身性</a:t>
                      </a:r>
                      <a:endPar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endParaRPr>
                    </a:p>
                  </a:txBody>
                  <a:tcPr anchor="ctr" anchorCtr="0">
                    <a:solidFill>
                      <a:schemeClr val="accent1">
                        <a:lumMod val="20000"/>
                        <a:lumOff val="80000"/>
                      </a:schemeClr>
                    </a:solidFill>
                  </a:tcPr>
                </a:tc>
                <a:tc>
                  <a:txBody>
                    <a:bodyPr/>
                    <a:p>
                      <a:pPr algn="ctr">
                        <a:buNone/>
                      </a:pPr>
                      <a:r>
                        <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rPr>
                        <a:t>Permanent持久性</a:t>
                      </a:r>
                      <a:endPar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endParaRPr>
                    </a:p>
                  </a:txBody>
                  <a:tcPr anchor="ctr" anchorCtr="0">
                    <a:solidFill>
                      <a:schemeClr val="accent1">
                        <a:lumMod val="20000"/>
                        <a:lumOff val="80000"/>
                      </a:schemeClr>
                    </a:solidFill>
                  </a:tcPr>
                </a:tc>
                <a:tc>
                  <a:txBody>
                    <a:bodyPr/>
                    <a:p>
                      <a:pPr algn="ctr">
                        <a:buNone/>
                      </a:pPr>
                      <a:r>
                        <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rPr>
                        <a:t>Pervasive普遍性</a:t>
                      </a:r>
                      <a:endParaRPr lang="zh-CN" altLang="en-US" sz="2400" b="0">
                        <a:solidFill>
                          <a:schemeClr val="tx1"/>
                        </a:solidFill>
                        <a:latin typeface="Microsoft YaHei Regular" panose="020B0703020204020201" charset="-122"/>
                        <a:ea typeface="Microsoft YaHei Regular" panose="020B0703020204020201" charset="-122"/>
                        <a:cs typeface="Microsoft YaHei Regular" panose="020B0703020204020201" charset="-122"/>
                      </a:endParaRPr>
                    </a:p>
                  </a:txBody>
                  <a:tcPr anchor="ctr" anchorCtr="0">
                    <a:solidFill>
                      <a:schemeClr val="accent1">
                        <a:lumMod val="20000"/>
                        <a:lumOff val="80000"/>
                      </a:schemeClr>
                    </a:solidFill>
                  </a:tcPr>
                </a:tc>
              </a:tr>
              <a:tr h="1250315">
                <a:tc>
                  <a:txBody>
                    <a:bodyPr/>
                    <a:p>
                      <a:pPr algn="ctr">
                        <a:buNone/>
                      </a:pPr>
                      <a:r>
                        <a:rPr lang="zh-CN" altLang="en-US" sz="2400" b="0">
                          <a:solidFill>
                            <a:schemeClr val="tx1"/>
                          </a:solidFill>
                          <a:latin typeface="Microsoft YaHei Regular" panose="020B0703020204020201" charset="-122"/>
                          <a:ea typeface="Microsoft YaHei Regular" panose="020B0703020204020201" charset="-122"/>
                        </a:rPr>
                        <a:t>顺境</a:t>
                      </a: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r>
              <a:tr h="1250315">
                <a:tc>
                  <a:txBody>
                    <a:bodyPr/>
                    <a:p>
                      <a:pPr algn="ctr">
                        <a:buNone/>
                      </a:pPr>
                      <a:r>
                        <a:rPr lang="zh-CN" altLang="en-US" sz="2400" b="0">
                          <a:solidFill>
                            <a:schemeClr val="tx1"/>
                          </a:solidFill>
                          <a:latin typeface="Microsoft YaHei Regular" panose="020B0703020204020201" charset="-122"/>
                          <a:ea typeface="Microsoft YaHei Regular" panose="020B0703020204020201" charset="-122"/>
                        </a:rPr>
                        <a:t>逆境</a:t>
                      </a: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c>
                  <a:txBody>
                    <a:bodyPr/>
                    <a:p>
                      <a:pPr algn="ctr">
                        <a:buNone/>
                      </a:pPr>
                      <a:endParaRPr lang="zh-CN" altLang="en-US" sz="2400" b="0">
                        <a:solidFill>
                          <a:schemeClr val="tx1"/>
                        </a:solidFill>
                        <a:latin typeface="Microsoft YaHei Regular" panose="020B0703020204020201" charset="-122"/>
                        <a:ea typeface="Microsoft YaHei Regular" panose="020B0703020204020201" charset="-122"/>
                      </a:endParaRPr>
                    </a:p>
                  </a:txBody>
                  <a:tcPr anchor="ctr" anchorCtr="0">
                    <a:solidFill>
                      <a:schemeClr val="accent1">
                        <a:lumMod val="20000"/>
                        <a:lumOff val="80000"/>
                      </a:schemeClr>
                    </a:solidFill>
                  </a:tcPr>
                </a:tc>
              </a:tr>
            </a:tbl>
          </a:graphicData>
        </a:graphic>
      </p:graphicFrame>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85445" y="1066165"/>
            <a:ext cx="11240135" cy="4831080"/>
          </a:xfrm>
          <a:prstGeom prst="rect">
            <a:avLst/>
          </a:prstGeom>
          <a:noFill/>
        </p:spPr>
        <p:txBody>
          <a:bodyPr wrap="square" rtlCol="0" anchor="t">
            <a:spAutoFit/>
          </a:bodyPr>
          <a:p>
            <a:r>
              <a:rPr lang="zh-CN" altLang="en-US" sz="2800" b="1">
                <a:latin typeface="Microsoft YaHei Bold" panose="020B0703020204020201" charset="-122"/>
                <a:ea typeface="Microsoft YaHei Bold" panose="020B0703020204020201" charset="-122"/>
                <a:cs typeface="Microsoft YaHei Regular" panose="020B0703020204020201" charset="-122"/>
              </a:rPr>
              <a:t>机会还是检验？</a:t>
            </a:r>
            <a:endParaRPr lang="zh-CN" altLang="en-US" sz="2800" b="1">
              <a:latin typeface="Microsoft YaHei Bold" panose="020B0703020204020201" charset="-122"/>
              <a:ea typeface="Microsoft YaHei Bold" panose="020B0703020204020201" charset="-122"/>
              <a:cs typeface="Microsoft YaHei Regular" panose="020B0703020204020201" charset="-122"/>
            </a:endParaRPr>
          </a:p>
          <a:p>
            <a:endParaRPr lang="zh-CN" altLang="en-US" sz="2800">
              <a:latin typeface="Microsoft YaHei" panose="020B0703020204020201" charset="-122"/>
              <a:ea typeface="Microsoft YaHei" panose="020B0703020204020201" charset="-122"/>
              <a:cs typeface="Microsoft YaHei" panose="020B0703020204020201" charset="-122"/>
            </a:endParaRPr>
          </a:p>
          <a:p>
            <a:pPr algn="l"/>
            <a:r>
              <a:rPr lang="zh-CN" altLang="en-US" sz="2800">
                <a:latin typeface="Microsoft YaHei" panose="020B0703020204020201" charset="-122"/>
                <a:ea typeface="Microsoft YaHei" panose="020B0703020204020201" charset="-122"/>
                <a:cs typeface="Microsoft YaHei" panose="020B0703020204020201" charset="-122"/>
              </a:rPr>
              <a:t>斯坦福大学、世界著名心理学教授卡罗尔</a:t>
            </a:r>
            <a:r>
              <a:rPr lang="en-US" altLang="zh-CN" sz="2800">
                <a:latin typeface="Microsoft YaHei" panose="020B0703020204020201" charset="-122"/>
                <a:ea typeface="Microsoft YaHei" panose="020B0703020204020201" charset="-122"/>
                <a:cs typeface="Microsoft YaHei" panose="020B0703020204020201" charset="-122"/>
              </a:rPr>
              <a:t>·</a:t>
            </a:r>
            <a:r>
              <a:rPr lang="zh-CN" altLang="en-US" sz="2800">
                <a:latin typeface="Microsoft YaHei" panose="020B0703020204020201" charset="-122"/>
                <a:ea typeface="Microsoft YaHei" panose="020B0703020204020201" charset="-122"/>
                <a:cs typeface="Microsoft YaHei" panose="020B0703020204020201" charset="-122"/>
              </a:rPr>
              <a:t>德韦克（Carol  Dweck）提出有两种不同的思维倾向。</a:t>
            </a:r>
            <a:endParaRPr lang="zh-CN" altLang="en-US" sz="2800">
              <a:latin typeface="Microsoft YaHei" panose="020B0703020204020201" charset="-122"/>
              <a:ea typeface="Microsoft YaHei" panose="020B0703020204020201" charset="-122"/>
              <a:cs typeface="Microsoft YaHei" panose="020B0703020204020201" charset="-122"/>
            </a:endParaRPr>
          </a:p>
          <a:p>
            <a:pPr algn="l"/>
            <a:endParaRPr lang="zh-CN" altLang="en-US" sz="2800">
              <a:latin typeface="Microsoft YaHei" panose="020B0703020204020201" charset="-122"/>
              <a:ea typeface="Microsoft YaHei" panose="020B0703020204020201" charset="-122"/>
              <a:cs typeface="Microsoft YaHei" panose="020B0703020204020201" charset="-122"/>
            </a:endParaRPr>
          </a:p>
          <a:p>
            <a:pPr algn="l"/>
            <a:r>
              <a:rPr lang="zh-CN" altLang="en-US" sz="2800" b="1">
                <a:solidFill>
                  <a:srgbClr val="FF0000"/>
                </a:solidFill>
                <a:latin typeface="Microsoft YaHei Bold" panose="020B0703020204020201" charset="-122"/>
                <a:ea typeface="Microsoft YaHei Bold" panose="020B0703020204020201" charset="-122"/>
                <a:cs typeface="Microsoft YaHei Bold" panose="020B0703020204020201" charset="-122"/>
              </a:rPr>
              <a:t>成长型思维（Growth Mindset）</a:t>
            </a:r>
            <a:r>
              <a:rPr lang="zh-CN" altLang="en-US" sz="2800">
                <a:latin typeface="Microsoft YaHei" panose="020B0703020204020201" charset="-122"/>
                <a:ea typeface="Microsoft YaHei" panose="020B0703020204020201" charset="-122"/>
                <a:cs typeface="Microsoft YaHei" panose="020B0703020204020201" charset="-122"/>
              </a:rPr>
              <a:t>，认为个人的智力和能力不是一成不变的，而是可以通过努力去获得和提高的，同时生活和学习中遇到的挑战和困难是磨练和锻炼的有效方式。</a:t>
            </a:r>
            <a:endParaRPr lang="zh-CN" altLang="en-US" sz="2800">
              <a:latin typeface="Microsoft YaHei" panose="020B0703020204020201" charset="-122"/>
              <a:ea typeface="Microsoft YaHei" panose="020B0703020204020201" charset="-122"/>
              <a:cs typeface="Microsoft YaHei" panose="020B0703020204020201" charset="-122"/>
            </a:endParaRPr>
          </a:p>
          <a:p>
            <a:pPr algn="l"/>
            <a:endParaRPr lang="zh-CN" altLang="en-US" sz="2800">
              <a:latin typeface="Microsoft YaHei" panose="020B0703020204020201" charset="-122"/>
              <a:ea typeface="Microsoft YaHei" panose="020B0703020204020201" charset="-122"/>
              <a:cs typeface="Microsoft YaHei" panose="020B0703020204020201" charset="-122"/>
            </a:endParaRPr>
          </a:p>
          <a:p>
            <a:pPr algn="l"/>
            <a:r>
              <a:rPr lang="zh-CN" altLang="en-US" sz="2800" b="1">
                <a:solidFill>
                  <a:srgbClr val="FF0000"/>
                </a:solidFill>
                <a:latin typeface="Microsoft YaHei Bold" panose="020B0703020204020201" charset="-122"/>
                <a:ea typeface="Microsoft YaHei Bold" panose="020B0703020204020201" charset="-122"/>
                <a:cs typeface="Microsoft YaHei Bold" panose="020B0703020204020201" charset="-122"/>
              </a:rPr>
              <a:t>固定型思维（Fixed Mindset）</a:t>
            </a:r>
            <a:r>
              <a:rPr lang="zh-CN" altLang="en-US" sz="2800">
                <a:latin typeface="Microsoft YaHei" panose="020B0703020204020201" charset="-122"/>
                <a:ea typeface="Microsoft YaHei" panose="020B0703020204020201" charset="-122"/>
                <a:cs typeface="Microsoft YaHei" panose="020B0703020204020201" charset="-122"/>
              </a:rPr>
              <a:t>，认为人的智力和能力是不会改变的，与生俱来的，而且生活中的挑战和困难就是用来检验能力的。</a:t>
            </a:r>
            <a:endParaRPr lang="zh-CN" altLang="en-US" sz="2800">
              <a:latin typeface="Microsoft YaHei" panose="020B0703020204020201" charset="-122"/>
              <a:ea typeface="Microsoft YaHei" panose="020B0703020204020201" charset="-122"/>
              <a:cs typeface="Microsoft YaHei" panose="020B0703020204020201"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任意多边形: 形状 30"/>
          <p:cNvSpPr/>
          <p:nvPr>
            <p:custDataLst>
              <p:tags r:id="rId1"/>
            </p:custDataLst>
          </p:nvPr>
        </p:nvSpPr>
        <p:spPr>
          <a:xfrm>
            <a:off x="0" y="1"/>
            <a:ext cx="1886416" cy="981074"/>
          </a:xfrm>
          <a:custGeom>
            <a:avLst/>
            <a:gdLst>
              <a:gd name="connsiteX0" fmla="*/ 0 w 2609850"/>
              <a:gd name="connsiteY0" fmla="*/ 0 h 1357313"/>
              <a:gd name="connsiteX1" fmla="*/ 2609850 w 2609850"/>
              <a:gd name="connsiteY1" fmla="*/ 0 h 1357313"/>
              <a:gd name="connsiteX2" fmla="*/ 447675 w 2609850"/>
              <a:gd name="connsiteY2" fmla="*/ 1357313 h 1357313"/>
              <a:gd name="connsiteX3" fmla="*/ 11922 w 2609850"/>
              <a:gd name="connsiteY3" fmla="*/ 1329737 h 1357313"/>
              <a:gd name="connsiteX4" fmla="*/ 0 w 2609850"/>
              <a:gd name="connsiteY4" fmla="*/ 1327813 h 13573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9850" h="1357313">
                <a:moveTo>
                  <a:pt x="0" y="0"/>
                </a:moveTo>
                <a:lnTo>
                  <a:pt x="2609850" y="0"/>
                </a:lnTo>
                <a:cubicBezTo>
                  <a:pt x="2609850" y="749623"/>
                  <a:pt x="1641811" y="1357313"/>
                  <a:pt x="447675" y="1357313"/>
                </a:cubicBezTo>
                <a:cubicBezTo>
                  <a:pt x="298408" y="1357313"/>
                  <a:pt x="152674" y="1347818"/>
                  <a:pt x="11922" y="1329737"/>
                </a:cubicBezTo>
                <a:lnTo>
                  <a:pt x="0" y="1327813"/>
                </a:lnTo>
                <a:close/>
              </a:path>
            </a:pathLst>
          </a:cu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形状 32"/>
          <p:cNvSpPr/>
          <p:nvPr>
            <p:custDataLst>
              <p:tags r:id="rId2"/>
            </p:custDataLst>
          </p:nvPr>
        </p:nvSpPr>
        <p:spPr>
          <a:xfrm>
            <a:off x="9739313" y="5615026"/>
            <a:ext cx="2452688" cy="1242973"/>
          </a:xfrm>
          <a:custGeom>
            <a:avLst/>
            <a:gdLst>
              <a:gd name="connsiteX0" fmla="*/ 2162175 w 2809875"/>
              <a:gd name="connsiteY0" fmla="*/ 0 h 1423988"/>
              <a:gd name="connsiteX1" fmla="*/ 2805140 w 2809875"/>
              <a:gd name="connsiteY1" fmla="*/ 61022 h 1423988"/>
              <a:gd name="connsiteX2" fmla="*/ 2809875 w 2809875"/>
              <a:gd name="connsiteY2" fmla="*/ 62110 h 1423988"/>
              <a:gd name="connsiteX3" fmla="*/ 2809875 w 2809875"/>
              <a:gd name="connsiteY3" fmla="*/ 1423988 h 1423988"/>
              <a:gd name="connsiteX4" fmla="*/ 5363 w 2809875"/>
              <a:gd name="connsiteY4" fmla="*/ 1423988 h 1423988"/>
              <a:gd name="connsiteX5" fmla="*/ 0 w 2809875"/>
              <a:gd name="connsiteY5" fmla="*/ 1357313 h 1423988"/>
              <a:gd name="connsiteX6" fmla="*/ 2162175 w 2809875"/>
              <a:gd name="connsiteY6" fmla="*/ 0 h 142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423988">
                <a:moveTo>
                  <a:pt x="2162175" y="0"/>
                </a:moveTo>
                <a:cubicBezTo>
                  <a:pt x="2386075" y="0"/>
                  <a:pt x="2602027" y="21364"/>
                  <a:pt x="2805140" y="61022"/>
                </a:cubicBezTo>
                <a:lnTo>
                  <a:pt x="2809875" y="62110"/>
                </a:lnTo>
                <a:lnTo>
                  <a:pt x="2809875" y="1423988"/>
                </a:lnTo>
                <a:lnTo>
                  <a:pt x="5363" y="1423988"/>
                </a:lnTo>
                <a:lnTo>
                  <a:pt x="0" y="1357313"/>
                </a:lnTo>
                <a:cubicBezTo>
                  <a:pt x="0" y="607690"/>
                  <a:pt x="968039" y="0"/>
                  <a:pt x="2162175" y="0"/>
                </a:cubicBezTo>
                <a:close/>
              </a:path>
            </a:pathLst>
          </a:cu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custDataLst>
              <p:tags r:id="rId3"/>
            </p:custDataLst>
          </p:nvPr>
        </p:nvSpPr>
        <p:spPr>
          <a:xfrm>
            <a:off x="1389250" y="359570"/>
            <a:ext cx="497166" cy="497166"/>
          </a:xfrm>
          <a:prstGeom prst="ellipse">
            <a:avLst/>
          </a:prstGeom>
          <a:gradFill>
            <a:gsLst>
              <a:gs pos="100000">
                <a:schemeClr val="accent1">
                  <a:lumMod val="5000"/>
                  <a:lumOff val="95000"/>
                </a:schemeClr>
              </a:gs>
              <a:gs pos="0">
                <a:srgbClr val="80E6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custDataLst>
              <p:tags r:id="rId4"/>
            </p:custDataLst>
          </p:nvPr>
        </p:nvSpPr>
        <p:spPr>
          <a:xfrm>
            <a:off x="9840516" y="5753100"/>
            <a:ext cx="641747" cy="641747"/>
          </a:xfrm>
          <a:prstGeom prst="ellipse">
            <a:avLst/>
          </a:prstGeom>
          <a:gradFill>
            <a:gsLst>
              <a:gs pos="0">
                <a:schemeClr val="accent1">
                  <a:lumMod val="5000"/>
                  <a:lumOff val="95000"/>
                </a:schemeClr>
              </a:gs>
              <a:gs pos="100000">
                <a:srgbClr val="F38EB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图片 1"/>
          <p:cNvPicPr>
            <a:picLocks noChangeAspect="1"/>
          </p:cNvPicPr>
          <p:nvPr/>
        </p:nvPicPr>
        <p:blipFill>
          <a:blip r:embed="rId5"/>
          <a:stretch>
            <a:fillRect/>
          </a:stretch>
        </p:blipFill>
        <p:spPr>
          <a:xfrm>
            <a:off x="3901440" y="0"/>
            <a:ext cx="4766945" cy="687641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ags/tag1.xml><?xml version="1.0" encoding="utf-8"?>
<p:tagLst xmlns:p="http://schemas.openxmlformats.org/presentationml/2006/main">
  <p:tag name="KSO_WM_FULL_TEXT_BEAUTIFY_COPY_ID" val="31"/>
</p:tagLst>
</file>

<file path=ppt/tags/tag10.xml><?xml version="1.0" encoding="utf-8"?>
<p:tagLst xmlns:p="http://schemas.openxmlformats.org/presentationml/2006/main">
  <p:tag name="KSO_WM_FULL_TEXT_BEAUTIFY_COPY_ID" val="35"/>
</p:tagLst>
</file>

<file path=ppt/tags/tag100.xml><?xml version="1.0" encoding="utf-8"?>
<p:tagLst xmlns:p="http://schemas.openxmlformats.org/presentationml/2006/main">
  <p:tag name="KSO_WM_FULL_TEXT_BEAUTIFY_COPY_ID" val="34"/>
</p:tagLst>
</file>

<file path=ppt/tags/tag101.xml><?xml version="1.0" encoding="utf-8"?>
<p:tagLst xmlns:p="http://schemas.openxmlformats.org/presentationml/2006/main">
  <p:tag name="KSO_WM_FULL_TEXT_BEAUTIFY_COPY_ID" val="35"/>
</p:tagLst>
</file>

<file path=ppt/tags/tag102.xml><?xml version="1.0" encoding="utf-8"?>
<p:tagLst xmlns:p="http://schemas.openxmlformats.org/presentationml/2006/main">
  <p:tag name="KSO_WM_FULL_TEXT_BEAUTIFY_COPY_ID" val="150995246"/>
</p:tagLst>
</file>

<file path=ppt/tags/tag103.xml><?xml version="1.0" encoding="utf-8"?>
<p:tagLst xmlns:p="http://schemas.openxmlformats.org/presentationml/2006/main">
  <p:tag name="KSO_WM_FULL_TEXT_BEAUTIFY_COPY_ID" val="31"/>
</p:tagLst>
</file>

<file path=ppt/tags/tag104.xml><?xml version="1.0" encoding="utf-8"?>
<p:tagLst xmlns:p="http://schemas.openxmlformats.org/presentationml/2006/main">
  <p:tag name="KSO_WM_FULL_TEXT_BEAUTIFY_COPY_ID" val="33"/>
</p:tagLst>
</file>

<file path=ppt/tags/tag105.xml><?xml version="1.0" encoding="utf-8"?>
<p:tagLst xmlns:p="http://schemas.openxmlformats.org/presentationml/2006/main">
  <p:tag name="KSO_WM_FULL_TEXT_BEAUTIFY_COPY_ID" val="34"/>
</p:tagLst>
</file>

<file path=ppt/tags/tag106.xml><?xml version="1.0" encoding="utf-8"?>
<p:tagLst xmlns:p="http://schemas.openxmlformats.org/presentationml/2006/main">
  <p:tag name="KSO_WM_FULL_TEXT_BEAUTIFY_COPY_ID" val="35"/>
</p:tagLst>
</file>

<file path=ppt/tags/tag107.xml><?xml version="1.0" encoding="utf-8"?>
<p:tagLst xmlns:p="http://schemas.openxmlformats.org/presentationml/2006/main">
  <p:tag name="KSO_WM_FULL_TEXT_BEAUTIFY_COPY_ID" val="36"/>
</p:tagLst>
</file>

<file path=ppt/tags/tag108.xml><?xml version="1.0" encoding="utf-8"?>
<p:tagLst xmlns:p="http://schemas.openxmlformats.org/presentationml/2006/main">
  <p:tag name="KSO_WM_FULL_TEXT_BEAUTIFY_COPY_ID" val="37"/>
</p:tagLst>
</file>

<file path=ppt/tags/tag109.xml><?xml version="1.0" encoding="utf-8"?>
<p:tagLst xmlns:p="http://schemas.openxmlformats.org/presentationml/2006/main">
  <p:tag name="KSO_WM_FULL_TEXT_BEAUTIFY_COPY_ID" val="150995216"/>
</p:tagLst>
</file>

<file path=ppt/tags/tag11.xml><?xml version="1.0" encoding="utf-8"?>
<p:tagLst xmlns:p="http://schemas.openxmlformats.org/presentationml/2006/main">
  <p:tag name="KSO_WM_FULL_TEXT_BEAUTIFY_COPY_ID" val="150995246"/>
</p:tagLst>
</file>

<file path=ppt/tags/tag12.xml><?xml version="1.0" encoding="utf-8"?>
<p:tagLst xmlns:p="http://schemas.openxmlformats.org/presentationml/2006/main">
  <p:tag name="KSO_WM_FULL_TEXT_BEAUTIFY_COPY_ID" val="31"/>
</p:tagLst>
</file>

<file path=ppt/tags/tag13.xml><?xml version="1.0" encoding="utf-8"?>
<p:tagLst xmlns:p="http://schemas.openxmlformats.org/presentationml/2006/main">
  <p:tag name="KSO_WM_FULL_TEXT_BEAUTIFY_COPY_ID" val="33"/>
</p:tagLst>
</file>

<file path=ppt/tags/tag14.xml><?xml version="1.0" encoding="utf-8"?>
<p:tagLst xmlns:p="http://schemas.openxmlformats.org/presentationml/2006/main">
  <p:tag name="KSO_WM_FULL_TEXT_BEAUTIFY_COPY_ID" val="34"/>
</p:tagLst>
</file>

<file path=ppt/tags/tag15.xml><?xml version="1.0" encoding="utf-8"?>
<p:tagLst xmlns:p="http://schemas.openxmlformats.org/presentationml/2006/main">
  <p:tag name="KSO_WM_FULL_TEXT_BEAUTIFY_COPY_ID" val="35"/>
</p:tagLst>
</file>

<file path=ppt/tags/tag16.xml><?xml version="1.0" encoding="utf-8"?>
<p:tagLst xmlns:p="http://schemas.openxmlformats.org/presentationml/2006/main">
  <p:tag name="KSO_WM_FULL_TEXT_BEAUTIFY_COPY_ID" val="150995246"/>
</p:tagLst>
</file>

<file path=ppt/tags/tag17.xml><?xml version="1.0" encoding="utf-8"?>
<p:tagLst xmlns:p="http://schemas.openxmlformats.org/presentationml/2006/main">
  <p:tag name="KSO_WM_FULL_TEXT_BEAUTIFY_COPY_ID" val="31"/>
</p:tagLst>
</file>

<file path=ppt/tags/tag18.xml><?xml version="1.0" encoding="utf-8"?>
<p:tagLst xmlns:p="http://schemas.openxmlformats.org/presentationml/2006/main">
  <p:tag name="KSO_WM_FULL_TEXT_BEAUTIFY_COPY_ID" val="33"/>
</p:tagLst>
</file>

<file path=ppt/tags/tag19.xml><?xml version="1.0" encoding="utf-8"?>
<p:tagLst xmlns:p="http://schemas.openxmlformats.org/presentationml/2006/main">
  <p:tag name="KSO_WM_FULL_TEXT_BEAUTIFY_COPY_ID" val="34"/>
</p:tagLst>
</file>

<file path=ppt/tags/tag2.xml><?xml version="1.0" encoding="utf-8"?>
<p:tagLst xmlns:p="http://schemas.openxmlformats.org/presentationml/2006/main">
  <p:tag name="KSO_WM_FULL_TEXT_BEAUTIFY_COPY_ID" val="33"/>
</p:tagLst>
</file>

<file path=ppt/tags/tag20.xml><?xml version="1.0" encoding="utf-8"?>
<p:tagLst xmlns:p="http://schemas.openxmlformats.org/presentationml/2006/main">
  <p:tag name="KSO_WM_FULL_TEXT_BEAUTIFY_COPY_ID" val="35"/>
</p:tagLst>
</file>

<file path=ppt/tags/tag21.xml><?xml version="1.0" encoding="utf-8"?>
<p:tagLst xmlns:p="http://schemas.openxmlformats.org/presentationml/2006/main">
  <p:tag name="KSO_WM_FULL_TEXT_BEAUTIFY_COPY_ID" val="150995246"/>
</p:tagLst>
</file>

<file path=ppt/tags/tag22.xml><?xml version="1.0" encoding="utf-8"?>
<p:tagLst xmlns:p="http://schemas.openxmlformats.org/presentationml/2006/main">
  <p:tag name="KSO_WM_FULL_TEXT_BEAUTIFY_COPY_ID" val="31"/>
</p:tagLst>
</file>

<file path=ppt/tags/tag23.xml><?xml version="1.0" encoding="utf-8"?>
<p:tagLst xmlns:p="http://schemas.openxmlformats.org/presentationml/2006/main">
  <p:tag name="KSO_WM_FULL_TEXT_BEAUTIFY_COPY_ID" val="33"/>
</p:tagLst>
</file>

<file path=ppt/tags/tag24.xml><?xml version="1.0" encoding="utf-8"?>
<p:tagLst xmlns:p="http://schemas.openxmlformats.org/presentationml/2006/main">
  <p:tag name="KSO_WM_FULL_TEXT_BEAUTIFY_COPY_ID" val="34"/>
</p:tagLst>
</file>

<file path=ppt/tags/tag25.xml><?xml version="1.0" encoding="utf-8"?>
<p:tagLst xmlns:p="http://schemas.openxmlformats.org/presentationml/2006/main">
  <p:tag name="KSO_WM_FULL_TEXT_BEAUTIFY_COPY_ID" val="35"/>
</p:tagLst>
</file>

<file path=ppt/tags/tag26.xml><?xml version="1.0" encoding="utf-8"?>
<p:tagLst xmlns:p="http://schemas.openxmlformats.org/presentationml/2006/main">
  <p:tag name="KSO_WM_FULL_TEXT_BEAUTIFY_COPY_ID" val="150995246"/>
</p:tagLst>
</file>

<file path=ppt/tags/tag27.xml><?xml version="1.0" encoding="utf-8"?>
<p:tagLst xmlns:p="http://schemas.openxmlformats.org/presentationml/2006/main">
  <p:tag name="KSO_WM_FULL_TEXT_BEAUTIFY_COPY_ID" val="31"/>
</p:tagLst>
</file>

<file path=ppt/tags/tag28.xml><?xml version="1.0" encoding="utf-8"?>
<p:tagLst xmlns:p="http://schemas.openxmlformats.org/presentationml/2006/main">
  <p:tag name="KSO_WM_FULL_TEXT_BEAUTIFY_COPY_ID" val="33"/>
</p:tagLst>
</file>

<file path=ppt/tags/tag29.xml><?xml version="1.0" encoding="utf-8"?>
<p:tagLst xmlns:p="http://schemas.openxmlformats.org/presentationml/2006/main">
  <p:tag name="KSO_WM_FULL_TEXT_BEAUTIFY_COPY_ID" val="34"/>
</p:tagLst>
</file>

<file path=ppt/tags/tag3.xml><?xml version="1.0" encoding="utf-8"?>
<p:tagLst xmlns:p="http://schemas.openxmlformats.org/presentationml/2006/main">
  <p:tag name="KSO_WM_FULL_TEXT_BEAUTIFY_COPY_ID" val="34"/>
</p:tagLst>
</file>

<file path=ppt/tags/tag30.xml><?xml version="1.0" encoding="utf-8"?>
<p:tagLst xmlns:p="http://schemas.openxmlformats.org/presentationml/2006/main">
  <p:tag name="KSO_WM_FULL_TEXT_BEAUTIFY_COPY_ID" val="35"/>
</p:tagLst>
</file>

<file path=ppt/tags/tag31.xml><?xml version="1.0" encoding="utf-8"?>
<p:tagLst xmlns:p="http://schemas.openxmlformats.org/presentationml/2006/main">
  <p:tag name="KSO_WM_FULL_TEXT_BEAUTIFY_COPY_ID" val="150995246"/>
</p:tagLst>
</file>

<file path=ppt/tags/tag32.xml><?xml version="1.0" encoding="utf-8"?>
<p:tagLst xmlns:p="http://schemas.openxmlformats.org/presentationml/2006/main">
  <p:tag name="KSO_WM_FULL_TEXT_BEAUTIFY_COPY_ID" val="31"/>
</p:tagLst>
</file>

<file path=ppt/tags/tag33.xml><?xml version="1.0" encoding="utf-8"?>
<p:tagLst xmlns:p="http://schemas.openxmlformats.org/presentationml/2006/main">
  <p:tag name="KSO_WM_FULL_TEXT_BEAUTIFY_COPY_ID" val="33"/>
</p:tagLst>
</file>

<file path=ppt/tags/tag34.xml><?xml version="1.0" encoding="utf-8"?>
<p:tagLst xmlns:p="http://schemas.openxmlformats.org/presentationml/2006/main">
  <p:tag name="KSO_WM_FULL_TEXT_BEAUTIFY_COPY_ID" val="34"/>
</p:tagLst>
</file>

<file path=ppt/tags/tag35.xml><?xml version="1.0" encoding="utf-8"?>
<p:tagLst xmlns:p="http://schemas.openxmlformats.org/presentationml/2006/main">
  <p:tag name="KSO_WM_FULL_TEXT_BEAUTIFY_COPY_ID" val="35"/>
</p:tagLst>
</file>

<file path=ppt/tags/tag36.xml><?xml version="1.0" encoding="utf-8"?>
<p:tagLst xmlns:p="http://schemas.openxmlformats.org/presentationml/2006/main">
  <p:tag name="KSO_WM_UNIT_TABLE_BEAUTIFY" val="smartTable{3535e0ad-3d73-4c0c-bdf8-91d9b3e85bc8}"/>
  <p:tag name="TABLE_ENDDRAG_ORIGIN_RECT" val="823*295"/>
  <p:tag name="TABLE_ENDDRAG_RECT" val="94*157*852*295"/>
</p:tagLst>
</file>

<file path=ppt/tags/tag37.xml><?xml version="1.0" encoding="utf-8"?>
<p:tagLst xmlns:p="http://schemas.openxmlformats.org/presentationml/2006/main">
  <p:tag name="KSO_WM_FULL_TEXT_BEAUTIFY_COPY_ID" val="150995246"/>
</p:tagLst>
</file>

<file path=ppt/tags/tag38.xml><?xml version="1.0" encoding="utf-8"?>
<p:tagLst xmlns:p="http://schemas.openxmlformats.org/presentationml/2006/main">
  <p:tag name="KSO_WM_FULL_TEXT_BEAUTIFY_COPY_ID" val="31"/>
</p:tagLst>
</file>

<file path=ppt/tags/tag39.xml><?xml version="1.0" encoding="utf-8"?>
<p:tagLst xmlns:p="http://schemas.openxmlformats.org/presentationml/2006/main">
  <p:tag name="KSO_WM_FULL_TEXT_BEAUTIFY_COPY_ID" val="33"/>
</p:tagLst>
</file>

<file path=ppt/tags/tag4.xml><?xml version="1.0" encoding="utf-8"?>
<p:tagLst xmlns:p="http://schemas.openxmlformats.org/presentationml/2006/main">
  <p:tag name="KSO_WM_FULL_TEXT_BEAUTIFY_COPY_ID" val="35"/>
</p:tagLst>
</file>

<file path=ppt/tags/tag40.xml><?xml version="1.0" encoding="utf-8"?>
<p:tagLst xmlns:p="http://schemas.openxmlformats.org/presentationml/2006/main">
  <p:tag name="KSO_WM_FULL_TEXT_BEAUTIFY_COPY_ID" val="34"/>
</p:tagLst>
</file>

<file path=ppt/tags/tag41.xml><?xml version="1.0" encoding="utf-8"?>
<p:tagLst xmlns:p="http://schemas.openxmlformats.org/presentationml/2006/main">
  <p:tag name="KSO_WM_FULL_TEXT_BEAUTIFY_COPY_ID" val="35"/>
</p:tagLst>
</file>

<file path=ppt/tags/tag42.xml><?xml version="1.0" encoding="utf-8"?>
<p:tagLst xmlns:p="http://schemas.openxmlformats.org/presentationml/2006/main">
  <p:tag name="KSO_WM_FULL_TEXT_BEAUTIFY_COPY_ID" val="150995246"/>
</p:tagLst>
</file>

<file path=ppt/tags/tag43.xml><?xml version="1.0" encoding="utf-8"?>
<p:tagLst xmlns:p="http://schemas.openxmlformats.org/presentationml/2006/main">
  <p:tag name="KSO_WM_FULL_TEXT_BEAUTIFY_COPY_ID" val="31"/>
</p:tagLst>
</file>

<file path=ppt/tags/tag44.xml><?xml version="1.0" encoding="utf-8"?>
<p:tagLst xmlns:p="http://schemas.openxmlformats.org/presentationml/2006/main">
  <p:tag name="KSO_WM_FULL_TEXT_BEAUTIFY_COPY_ID" val="33"/>
</p:tagLst>
</file>

<file path=ppt/tags/tag45.xml><?xml version="1.0" encoding="utf-8"?>
<p:tagLst xmlns:p="http://schemas.openxmlformats.org/presentationml/2006/main">
  <p:tag name="KSO_WM_FULL_TEXT_BEAUTIFY_COPY_ID" val="34"/>
</p:tagLst>
</file>

<file path=ppt/tags/tag46.xml><?xml version="1.0" encoding="utf-8"?>
<p:tagLst xmlns:p="http://schemas.openxmlformats.org/presentationml/2006/main">
  <p:tag name="KSO_WM_FULL_TEXT_BEAUTIFY_COPY_ID" val="35"/>
</p:tagLst>
</file>

<file path=ppt/tags/tag47.xml><?xml version="1.0" encoding="utf-8"?>
<p:tagLst xmlns:p="http://schemas.openxmlformats.org/presentationml/2006/main">
  <p:tag name="KSO_WM_FULL_TEXT_BEAUTIFY_COPY_ID" val="150995246"/>
</p:tagLst>
</file>

<file path=ppt/tags/tag48.xml><?xml version="1.0" encoding="utf-8"?>
<p:tagLst xmlns:p="http://schemas.openxmlformats.org/presentationml/2006/main">
  <p:tag name="KSO_WM_FULL_TEXT_BEAUTIFY_COPY_ID" val="31"/>
</p:tagLst>
</file>

<file path=ppt/tags/tag49.xml><?xml version="1.0" encoding="utf-8"?>
<p:tagLst xmlns:p="http://schemas.openxmlformats.org/presentationml/2006/main">
  <p:tag name="KSO_WM_FULL_TEXT_BEAUTIFY_COPY_ID" val="33"/>
</p:tagLst>
</file>

<file path=ppt/tags/tag5.xml><?xml version="1.0" encoding="utf-8"?>
<p:tagLst xmlns:p="http://schemas.openxmlformats.org/presentationml/2006/main">
  <p:tag name="KSO_WM_FULL_TEXT_BEAUTIFY_COPY_ID" val="12"/>
</p:tagLst>
</file>

<file path=ppt/tags/tag50.xml><?xml version="1.0" encoding="utf-8"?>
<p:tagLst xmlns:p="http://schemas.openxmlformats.org/presentationml/2006/main">
  <p:tag name="KSO_WM_FULL_TEXT_BEAUTIFY_COPY_ID" val="34"/>
</p:tagLst>
</file>

<file path=ppt/tags/tag51.xml><?xml version="1.0" encoding="utf-8"?>
<p:tagLst xmlns:p="http://schemas.openxmlformats.org/presentationml/2006/main">
  <p:tag name="KSO_WM_FULL_TEXT_BEAUTIFY_COPY_ID" val="35"/>
</p:tagLst>
</file>

<file path=ppt/tags/tag52.xml><?xml version="1.0" encoding="utf-8"?>
<p:tagLst xmlns:p="http://schemas.openxmlformats.org/presentationml/2006/main">
  <p:tag name="KSO_WM_FULL_TEXT_BEAUTIFY_COPY_ID" val="150995246"/>
</p:tagLst>
</file>

<file path=ppt/tags/tag53.xml><?xml version="1.0" encoding="utf-8"?>
<p:tagLst xmlns:p="http://schemas.openxmlformats.org/presentationml/2006/main">
  <p:tag name="KSO_WM_FULL_TEXT_BEAUTIFY_COPY_ID" val="31"/>
</p:tagLst>
</file>

<file path=ppt/tags/tag54.xml><?xml version="1.0" encoding="utf-8"?>
<p:tagLst xmlns:p="http://schemas.openxmlformats.org/presentationml/2006/main">
  <p:tag name="KSO_WM_FULL_TEXT_BEAUTIFY_COPY_ID" val="33"/>
</p:tagLst>
</file>

<file path=ppt/tags/tag55.xml><?xml version="1.0" encoding="utf-8"?>
<p:tagLst xmlns:p="http://schemas.openxmlformats.org/presentationml/2006/main">
  <p:tag name="KSO_WM_FULL_TEXT_BEAUTIFY_COPY_ID" val="34"/>
</p:tagLst>
</file>

<file path=ppt/tags/tag56.xml><?xml version="1.0" encoding="utf-8"?>
<p:tagLst xmlns:p="http://schemas.openxmlformats.org/presentationml/2006/main">
  <p:tag name="KSO_WM_FULL_TEXT_BEAUTIFY_COPY_ID" val="35"/>
</p:tagLst>
</file>

<file path=ppt/tags/tag57.xml><?xml version="1.0" encoding="utf-8"?>
<p:tagLst xmlns:p="http://schemas.openxmlformats.org/presentationml/2006/main">
  <p:tag name="KSO_WM_FULL_TEXT_BEAUTIFY_COPY_ID" val="150995246"/>
</p:tagLst>
</file>

<file path=ppt/tags/tag58.xml><?xml version="1.0" encoding="utf-8"?>
<p:tagLst xmlns:p="http://schemas.openxmlformats.org/presentationml/2006/main">
  <p:tag name="KSO_WM_FULL_TEXT_BEAUTIFY_COPY_ID" val="31"/>
</p:tagLst>
</file>

<file path=ppt/tags/tag59.xml><?xml version="1.0" encoding="utf-8"?>
<p:tagLst xmlns:p="http://schemas.openxmlformats.org/presentationml/2006/main">
  <p:tag name="KSO_WM_FULL_TEXT_BEAUTIFY_COPY_ID" val="33"/>
</p:tagLst>
</file>

<file path=ppt/tags/tag6.xml><?xml version="1.0" encoding="utf-8"?>
<p:tagLst xmlns:p="http://schemas.openxmlformats.org/presentationml/2006/main">
  <p:tag name="KSO_WM_FULL_TEXT_BEAUTIFY_COPY_ID" val="150995201"/>
</p:tagLst>
</file>

<file path=ppt/tags/tag60.xml><?xml version="1.0" encoding="utf-8"?>
<p:tagLst xmlns:p="http://schemas.openxmlformats.org/presentationml/2006/main">
  <p:tag name="KSO_WM_FULL_TEXT_BEAUTIFY_COPY_ID" val="34"/>
</p:tagLst>
</file>

<file path=ppt/tags/tag61.xml><?xml version="1.0" encoding="utf-8"?>
<p:tagLst xmlns:p="http://schemas.openxmlformats.org/presentationml/2006/main">
  <p:tag name="KSO_WM_FULL_TEXT_BEAUTIFY_COPY_ID" val="35"/>
</p:tagLst>
</file>

<file path=ppt/tags/tag62.xml><?xml version="1.0" encoding="utf-8"?>
<p:tagLst xmlns:p="http://schemas.openxmlformats.org/presentationml/2006/main">
  <p:tag name="KSO_WM_FULL_TEXT_BEAUTIFY_COPY_ID" val="150995246"/>
</p:tagLst>
</file>

<file path=ppt/tags/tag63.xml><?xml version="1.0" encoding="utf-8"?>
<p:tagLst xmlns:p="http://schemas.openxmlformats.org/presentationml/2006/main">
  <p:tag name="KSO_WM_FULL_TEXT_BEAUTIFY_COPY_ID" val="31"/>
</p:tagLst>
</file>

<file path=ppt/tags/tag64.xml><?xml version="1.0" encoding="utf-8"?>
<p:tagLst xmlns:p="http://schemas.openxmlformats.org/presentationml/2006/main">
  <p:tag name="KSO_WM_FULL_TEXT_BEAUTIFY_COPY_ID" val="33"/>
</p:tagLst>
</file>

<file path=ppt/tags/tag65.xml><?xml version="1.0" encoding="utf-8"?>
<p:tagLst xmlns:p="http://schemas.openxmlformats.org/presentationml/2006/main">
  <p:tag name="KSO_WM_FULL_TEXT_BEAUTIFY_COPY_ID" val="34"/>
</p:tagLst>
</file>

<file path=ppt/tags/tag66.xml><?xml version="1.0" encoding="utf-8"?>
<p:tagLst xmlns:p="http://schemas.openxmlformats.org/presentationml/2006/main">
  <p:tag name="KSO_WM_FULL_TEXT_BEAUTIFY_COPY_ID" val="35"/>
</p:tagLst>
</file>

<file path=ppt/tags/tag67.xml><?xml version="1.0" encoding="utf-8"?>
<p:tagLst xmlns:p="http://schemas.openxmlformats.org/presentationml/2006/main">
  <p:tag name="KSO_WM_FULL_TEXT_BEAUTIFY_COPY_ID" val="150995246"/>
</p:tagLst>
</file>

<file path=ppt/tags/tag68.xml><?xml version="1.0" encoding="utf-8"?>
<p:tagLst xmlns:p="http://schemas.openxmlformats.org/presentationml/2006/main">
  <p:tag name="KSO_WM_FULL_TEXT_BEAUTIFY_COPY_ID" val="31"/>
</p:tagLst>
</file>

<file path=ppt/tags/tag69.xml><?xml version="1.0" encoding="utf-8"?>
<p:tagLst xmlns:p="http://schemas.openxmlformats.org/presentationml/2006/main">
  <p:tag name="KSO_WM_FULL_TEXT_BEAUTIFY_COPY_ID" val="33"/>
</p:tagLst>
</file>

<file path=ppt/tags/tag7.xml><?xml version="1.0" encoding="utf-8"?>
<p:tagLst xmlns:p="http://schemas.openxmlformats.org/presentationml/2006/main">
  <p:tag name="KSO_WM_FULL_TEXT_BEAUTIFY_COPY_ID" val="31"/>
</p:tagLst>
</file>

<file path=ppt/tags/tag70.xml><?xml version="1.0" encoding="utf-8"?>
<p:tagLst xmlns:p="http://schemas.openxmlformats.org/presentationml/2006/main">
  <p:tag name="KSO_WM_FULL_TEXT_BEAUTIFY_COPY_ID" val="34"/>
</p:tagLst>
</file>

<file path=ppt/tags/tag71.xml><?xml version="1.0" encoding="utf-8"?>
<p:tagLst xmlns:p="http://schemas.openxmlformats.org/presentationml/2006/main">
  <p:tag name="KSO_WM_FULL_TEXT_BEAUTIFY_COPY_ID" val="35"/>
</p:tagLst>
</file>

<file path=ppt/tags/tag72.xml><?xml version="1.0" encoding="utf-8"?>
<p:tagLst xmlns:p="http://schemas.openxmlformats.org/presentationml/2006/main">
  <p:tag name="KSO_WM_FULL_TEXT_BEAUTIFY_COPY_ID" val="150995246"/>
</p:tagLst>
</file>

<file path=ppt/tags/tag73.xml><?xml version="1.0" encoding="utf-8"?>
<p:tagLst xmlns:p="http://schemas.openxmlformats.org/presentationml/2006/main">
  <p:tag name="KSO_WM_FULL_TEXT_BEAUTIFY_COPY_ID" val="31"/>
</p:tagLst>
</file>

<file path=ppt/tags/tag74.xml><?xml version="1.0" encoding="utf-8"?>
<p:tagLst xmlns:p="http://schemas.openxmlformats.org/presentationml/2006/main">
  <p:tag name="KSO_WM_FULL_TEXT_BEAUTIFY_COPY_ID" val="33"/>
</p:tagLst>
</file>

<file path=ppt/tags/tag75.xml><?xml version="1.0" encoding="utf-8"?>
<p:tagLst xmlns:p="http://schemas.openxmlformats.org/presentationml/2006/main">
  <p:tag name="KSO_WM_FULL_TEXT_BEAUTIFY_COPY_ID" val="34"/>
</p:tagLst>
</file>

<file path=ppt/tags/tag76.xml><?xml version="1.0" encoding="utf-8"?>
<p:tagLst xmlns:p="http://schemas.openxmlformats.org/presentationml/2006/main">
  <p:tag name="KSO_WM_FULL_TEXT_BEAUTIFY_COPY_ID" val="35"/>
</p:tagLst>
</file>

<file path=ppt/tags/tag77.xml><?xml version="1.0" encoding="utf-8"?>
<p:tagLst xmlns:p="http://schemas.openxmlformats.org/presentationml/2006/main">
  <p:tag name="KSO_WM_FULL_TEXT_BEAUTIFY_COPY_ID" val="150995246"/>
</p:tagLst>
</file>

<file path=ppt/tags/tag78.xml><?xml version="1.0" encoding="utf-8"?>
<p:tagLst xmlns:p="http://schemas.openxmlformats.org/presentationml/2006/main">
  <p:tag name="KSO_WM_FULL_TEXT_BEAUTIFY_COPY_ID" val="31"/>
</p:tagLst>
</file>

<file path=ppt/tags/tag79.xml><?xml version="1.0" encoding="utf-8"?>
<p:tagLst xmlns:p="http://schemas.openxmlformats.org/presentationml/2006/main">
  <p:tag name="KSO_WM_FULL_TEXT_BEAUTIFY_COPY_ID" val="33"/>
</p:tagLst>
</file>

<file path=ppt/tags/tag8.xml><?xml version="1.0" encoding="utf-8"?>
<p:tagLst xmlns:p="http://schemas.openxmlformats.org/presentationml/2006/main">
  <p:tag name="KSO_WM_FULL_TEXT_BEAUTIFY_COPY_ID" val="33"/>
</p:tagLst>
</file>

<file path=ppt/tags/tag80.xml><?xml version="1.0" encoding="utf-8"?>
<p:tagLst xmlns:p="http://schemas.openxmlformats.org/presentationml/2006/main">
  <p:tag name="KSO_WM_FULL_TEXT_BEAUTIFY_COPY_ID" val="34"/>
</p:tagLst>
</file>

<file path=ppt/tags/tag81.xml><?xml version="1.0" encoding="utf-8"?>
<p:tagLst xmlns:p="http://schemas.openxmlformats.org/presentationml/2006/main">
  <p:tag name="KSO_WM_FULL_TEXT_BEAUTIFY_COPY_ID" val="35"/>
</p:tagLst>
</file>

<file path=ppt/tags/tag82.xml><?xml version="1.0" encoding="utf-8"?>
<p:tagLst xmlns:p="http://schemas.openxmlformats.org/presentationml/2006/main">
  <p:tag name="KSO_WM_FULL_TEXT_BEAUTIFY_COPY_ID" val="150995246"/>
</p:tagLst>
</file>

<file path=ppt/tags/tag83.xml><?xml version="1.0" encoding="utf-8"?>
<p:tagLst xmlns:p="http://schemas.openxmlformats.org/presentationml/2006/main">
  <p:tag name="KSO_WM_FULL_TEXT_BEAUTIFY_COPY_ID" val="31"/>
</p:tagLst>
</file>

<file path=ppt/tags/tag84.xml><?xml version="1.0" encoding="utf-8"?>
<p:tagLst xmlns:p="http://schemas.openxmlformats.org/presentationml/2006/main">
  <p:tag name="KSO_WM_FULL_TEXT_BEAUTIFY_COPY_ID" val="33"/>
</p:tagLst>
</file>

<file path=ppt/tags/tag85.xml><?xml version="1.0" encoding="utf-8"?>
<p:tagLst xmlns:p="http://schemas.openxmlformats.org/presentationml/2006/main">
  <p:tag name="KSO_WM_FULL_TEXT_BEAUTIFY_COPY_ID" val="34"/>
</p:tagLst>
</file>

<file path=ppt/tags/tag86.xml><?xml version="1.0" encoding="utf-8"?>
<p:tagLst xmlns:p="http://schemas.openxmlformats.org/presentationml/2006/main">
  <p:tag name="KSO_WM_FULL_TEXT_BEAUTIFY_COPY_ID" val="35"/>
</p:tagLst>
</file>

<file path=ppt/tags/tag87.xml><?xml version="1.0" encoding="utf-8"?>
<p:tagLst xmlns:p="http://schemas.openxmlformats.org/presentationml/2006/main">
  <p:tag name="KSO_WM_FULL_TEXT_BEAUTIFY_COPY_ID" val="150995246"/>
</p:tagLst>
</file>

<file path=ppt/tags/tag88.xml><?xml version="1.0" encoding="utf-8"?>
<p:tagLst xmlns:p="http://schemas.openxmlformats.org/presentationml/2006/main">
  <p:tag name="KSO_WM_FULL_TEXT_BEAUTIFY_COPY_ID" val="31"/>
</p:tagLst>
</file>

<file path=ppt/tags/tag89.xml><?xml version="1.0" encoding="utf-8"?>
<p:tagLst xmlns:p="http://schemas.openxmlformats.org/presentationml/2006/main">
  <p:tag name="KSO_WM_FULL_TEXT_BEAUTIFY_COPY_ID" val="33"/>
</p:tagLst>
</file>

<file path=ppt/tags/tag9.xml><?xml version="1.0" encoding="utf-8"?>
<p:tagLst xmlns:p="http://schemas.openxmlformats.org/presentationml/2006/main">
  <p:tag name="KSO_WM_FULL_TEXT_BEAUTIFY_COPY_ID" val="34"/>
</p:tagLst>
</file>

<file path=ppt/tags/tag90.xml><?xml version="1.0" encoding="utf-8"?>
<p:tagLst xmlns:p="http://schemas.openxmlformats.org/presentationml/2006/main">
  <p:tag name="KSO_WM_FULL_TEXT_BEAUTIFY_COPY_ID" val="34"/>
</p:tagLst>
</file>

<file path=ppt/tags/tag91.xml><?xml version="1.0" encoding="utf-8"?>
<p:tagLst xmlns:p="http://schemas.openxmlformats.org/presentationml/2006/main">
  <p:tag name="KSO_WM_FULL_TEXT_BEAUTIFY_COPY_ID" val="35"/>
</p:tagLst>
</file>

<file path=ppt/tags/tag92.xml><?xml version="1.0" encoding="utf-8"?>
<p:tagLst xmlns:p="http://schemas.openxmlformats.org/presentationml/2006/main">
  <p:tag name="KSO_WM_FULL_TEXT_BEAUTIFY_COPY_ID" val="150995246"/>
</p:tagLst>
</file>

<file path=ppt/tags/tag93.xml><?xml version="1.0" encoding="utf-8"?>
<p:tagLst xmlns:p="http://schemas.openxmlformats.org/presentationml/2006/main">
  <p:tag name="KSO_WM_FULL_TEXT_BEAUTIFY_COPY_ID" val="31"/>
</p:tagLst>
</file>

<file path=ppt/tags/tag94.xml><?xml version="1.0" encoding="utf-8"?>
<p:tagLst xmlns:p="http://schemas.openxmlformats.org/presentationml/2006/main">
  <p:tag name="KSO_WM_FULL_TEXT_BEAUTIFY_COPY_ID" val="33"/>
</p:tagLst>
</file>

<file path=ppt/tags/tag95.xml><?xml version="1.0" encoding="utf-8"?>
<p:tagLst xmlns:p="http://schemas.openxmlformats.org/presentationml/2006/main">
  <p:tag name="KSO_WM_FULL_TEXT_BEAUTIFY_COPY_ID" val="34"/>
</p:tagLst>
</file>

<file path=ppt/tags/tag96.xml><?xml version="1.0" encoding="utf-8"?>
<p:tagLst xmlns:p="http://schemas.openxmlformats.org/presentationml/2006/main">
  <p:tag name="KSO_WM_FULL_TEXT_BEAUTIFY_COPY_ID" val="35"/>
</p:tagLst>
</file>

<file path=ppt/tags/tag97.xml><?xml version="1.0" encoding="utf-8"?>
<p:tagLst xmlns:p="http://schemas.openxmlformats.org/presentationml/2006/main">
  <p:tag name="KSO_WM_FULL_TEXT_BEAUTIFY_COPY_ID" val="150995246"/>
</p:tagLst>
</file>

<file path=ppt/tags/tag98.xml><?xml version="1.0" encoding="utf-8"?>
<p:tagLst xmlns:p="http://schemas.openxmlformats.org/presentationml/2006/main">
  <p:tag name="KSO_WM_FULL_TEXT_BEAUTIFY_COPY_ID" val="31"/>
</p:tagLst>
</file>

<file path=ppt/tags/tag99.xml><?xml version="1.0" encoding="utf-8"?>
<p:tagLst xmlns:p="http://schemas.openxmlformats.org/presentationml/2006/main">
  <p:tag name="KSO_WM_FULL_TEXT_BEAUTIFY_COPY_ID" val="33"/>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a:blip xmlns:r="http://schemas.openxmlformats.org/officeDocument/2006/relationships" r:embed="rId1" cstate="screen"/>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a:blip xmlns:r="http://schemas.openxmlformats.org/officeDocument/2006/relationships" r:embed="rId1" cstate="screen"/>
          <a:stretch>
            <a:fillRect/>
          </a:stretch>
        </a:blip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1789</Words>
  <Application>WPS 文字</Application>
  <PresentationFormat>宽屏</PresentationFormat>
  <Paragraphs>148</Paragraphs>
  <Slides>21</Slides>
  <Notes>0</Notes>
  <HiddenSlides>0</HiddenSlides>
  <MMClips>0</MMClips>
  <ScaleCrop>false</ScaleCrop>
  <HeadingPairs>
    <vt:vector size="6" baseType="variant">
      <vt:variant>
        <vt:lpstr>已用的字体</vt:lpstr>
      </vt:variant>
      <vt:variant>
        <vt:i4>16</vt:i4>
      </vt:variant>
      <vt:variant>
        <vt:lpstr>主题</vt:lpstr>
      </vt:variant>
      <vt:variant>
        <vt:i4>2</vt:i4>
      </vt:variant>
      <vt:variant>
        <vt:lpstr>幻灯片标题</vt:lpstr>
      </vt:variant>
      <vt:variant>
        <vt:i4>21</vt:i4>
      </vt:variant>
    </vt:vector>
  </HeadingPairs>
  <TitlesOfParts>
    <vt:vector size="39" baseType="lpstr">
      <vt:lpstr>Arial</vt:lpstr>
      <vt:lpstr>宋体</vt:lpstr>
      <vt:lpstr>Wingdings</vt:lpstr>
      <vt:lpstr>南宋书局体</vt:lpstr>
      <vt:lpstr>Microsoft YaHei Bold</vt:lpstr>
      <vt:lpstr>Microsoft YaHei Regular</vt:lpstr>
      <vt:lpstr>隶书</vt:lpstr>
      <vt:lpstr>Microsoft YaHei</vt:lpstr>
      <vt:lpstr>等线</vt:lpstr>
      <vt:lpstr>汉仪中等线KW</vt:lpstr>
      <vt:lpstr>微软雅黑</vt:lpstr>
      <vt:lpstr>Arial Unicode MS</vt:lpstr>
      <vt:lpstr>等线 Light</vt:lpstr>
      <vt:lpstr>Calibri</vt:lpstr>
      <vt:lpstr>汉仪海纹体简</vt:lpstr>
      <vt:lpstr>苹方-简</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WPS_1632670360</cp:lastModifiedBy>
  <cp:revision>68</cp:revision>
  <dcterms:created xsi:type="dcterms:W3CDTF">2023-11-01T14:54:28Z</dcterms:created>
  <dcterms:modified xsi:type="dcterms:W3CDTF">2023-11-01T14:54:28Z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2052-6.2.2.8394</vt:lpwstr>
  </property>
  <property fmtid="{D5CDD505-2E9C-101B-9397-08002B2CF9AE}" pid="3" name="ICV">
    <vt:lpwstr>E52A0863C9E85EBD99877F6363C5D736</vt:lpwstr>
  </property>
</Properties>
</file>

<file path=docProps/thumbnail.jpeg>
</file>